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00" r:id="rId5"/>
    <p:sldId id="307" r:id="rId6"/>
    <p:sldId id="267" r:id="rId7"/>
    <p:sldId id="272" r:id="rId8"/>
    <p:sldId id="303" r:id="rId9"/>
    <p:sldId id="273" r:id="rId10"/>
    <p:sldId id="275" r:id="rId11"/>
    <p:sldId id="302" r:id="rId12"/>
    <p:sldId id="277" r:id="rId13"/>
    <p:sldId id="276" r:id="rId14"/>
    <p:sldId id="297" r:id="rId15"/>
    <p:sldId id="296" r:id="rId16"/>
    <p:sldId id="281" r:id="rId17"/>
    <p:sldId id="298" r:id="rId18"/>
    <p:sldId id="282" r:id="rId19"/>
    <p:sldId id="284" r:id="rId20"/>
    <p:sldId id="285" r:id="rId21"/>
    <p:sldId id="306" r:id="rId22"/>
    <p:sldId id="288" r:id="rId23"/>
    <p:sldId id="289" r:id="rId24"/>
    <p:sldId id="290" r:id="rId25"/>
    <p:sldId id="291" r:id="rId26"/>
    <p:sldId id="292" r:id="rId27"/>
    <p:sldId id="293" r:id="rId28"/>
    <p:sldId id="294" r:id="rId29"/>
    <p:sldId id="305" r:id="rId30"/>
    <p:sldId id="295" r:id="rId31"/>
    <p:sldId id="299" r:id="rId32"/>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58543D1-4AAB-4A6A-9C34-6DA970B74354}">
          <p14:sldIdLst>
            <p14:sldId id="300"/>
            <p14:sldId id="307"/>
          </p14:sldIdLst>
        </p14:section>
        <p14:section name="Part 1" id="{9BBCE161-F708-4FAC-B770-C4964D08B055}">
          <p14:sldIdLst>
            <p14:sldId id="267"/>
            <p14:sldId id="272"/>
            <p14:sldId id="303"/>
            <p14:sldId id="273"/>
            <p14:sldId id="275"/>
            <p14:sldId id="302"/>
          </p14:sldIdLst>
        </p14:section>
        <p14:section name="Part 2" id="{9BBF0251-6A79-4B5C-B494-E91E00534D49}">
          <p14:sldIdLst>
            <p14:sldId id="277"/>
            <p14:sldId id="276"/>
            <p14:sldId id="297"/>
            <p14:sldId id="296"/>
          </p14:sldIdLst>
        </p14:section>
        <p14:section name="Part 3" id="{C1705F61-3EEA-44B3-9E08-1B9591DED59A}">
          <p14:sldIdLst>
            <p14:sldId id="281"/>
            <p14:sldId id="298"/>
            <p14:sldId id="282"/>
            <p14:sldId id="284"/>
            <p14:sldId id="285"/>
            <p14:sldId id="306"/>
            <p14:sldId id="288"/>
            <p14:sldId id="289"/>
            <p14:sldId id="290"/>
            <p14:sldId id="291"/>
            <p14:sldId id="292"/>
          </p14:sldIdLst>
        </p14:section>
        <p14:section name="Part 4" id="{15440DEF-0355-4004-954B-EE11597CBA5E}">
          <p14:sldIdLst>
            <p14:sldId id="293"/>
            <p14:sldId id="294"/>
            <p14:sldId id="305"/>
            <p14:sldId id="295"/>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780219-A41A-66B7-C637-E2C1AEF41A8B}" name="Alba Santamaria Contreras" initials="ASC" userId="S::Alba.SantamariaContreras@arup.com::4bfaf7ba-44c2-4eb5-a8d2-489a1c96a596" providerId="AD"/>
  <p188:author id="{40AF3CD9-39D7-2C17-B8ED-95453B1049B3}" name="Alice Berry" initials="AB" userId="S::alice.berry@arup.com::103ddb60-4576-485e-a12d-c06913663d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41"/>
    <a:srgbClr val="2E5549"/>
    <a:srgbClr val="D1DAD7"/>
    <a:srgbClr val="169CAB"/>
    <a:srgbClr val="009E78"/>
    <a:srgbClr val="76A94F"/>
    <a:srgbClr val="70C2F2"/>
    <a:srgbClr val="3A64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F81BD"/>
              </a:solidFill>
              <a:prstDash val="solid"/>
              <a:round/>
              <a:headEnd type="none" w="med" len="med"/>
              <a:tailEnd type="none" w="med" len="med"/>
            </a:ln>
          </a:left>
          <a:right>
            <a:ln w="12701" cap="flat" cmpd="sng" algn="ctr">
              <a:solidFill>
                <a:srgbClr val="4F81BD"/>
              </a:solidFill>
              <a:prstDash val="solid"/>
              <a:round/>
              <a:headEnd type="none" w="med" len="med"/>
              <a:tailEnd type="none" w="med" len="med"/>
            </a:ln>
          </a:right>
          <a:top>
            <a:ln w="12701" cap="flat" cmpd="sng" algn="ctr">
              <a:solidFill>
                <a:srgbClr val="4F81BD"/>
              </a:solidFill>
              <a:prstDash val="solid"/>
              <a:round/>
              <a:headEnd type="none" w="med" len="med"/>
              <a:tailEnd type="none" w="med" len="med"/>
            </a:ln>
          </a:top>
          <a:bottom>
            <a:ln w="12701" cap="flat" cmpd="sng" algn="ctr">
              <a:solidFill>
                <a:srgbClr val="4F81BD"/>
              </a:solidFill>
              <a:prstDash val="solid"/>
              <a:round/>
              <a:headEnd type="none" w="med" len="med"/>
              <a:tailEnd type="none" w="med" len="med"/>
            </a:ln>
          </a:bottom>
        </a:tcBdr>
        <a:fill>
          <a:solidFill>
            <a:srgbClr val="FFFFFF"/>
          </a:solidFill>
        </a:fill>
      </a:tcStyle>
    </a:wholeTbl>
    <a:band1H>
      <a:tcStyle>
        <a:tcBdr/>
        <a:fill>
          <a:solidFill>
            <a:srgbClr val="E9EDF4"/>
          </a:solidFill>
        </a:fill>
      </a:tcStyle>
    </a:band1H>
    <a:band1V>
      <a:tcStyle>
        <a:tcBdr/>
        <a:fill>
          <a:solidFill>
            <a:srgbClr val="E9EDF4"/>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F81BD"/>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F81BD"/>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4E9E9"/>
          </a:solidFill>
        </a:fill>
      </a:tcStyle>
    </a:wholeTbl>
    <a:band1H>
      <a:tcStyle>
        <a:tcBdr/>
        <a:fill>
          <a:solidFill>
            <a:srgbClr val="E8D0D0"/>
          </a:solidFill>
        </a:fill>
      </a:tcStyle>
    </a:band1H>
    <a:band2H>
      <a:tcStyle>
        <a:tcBdr/>
      </a:tcStyle>
    </a:band2H>
    <a:band1V>
      <a:tcStyle>
        <a:tcBdr/>
        <a:fill>
          <a:solidFill>
            <a:srgbClr val="E8D0D0"/>
          </a:solidFill>
        </a:fill>
      </a:tcStyle>
    </a:band1V>
    <a:band2V>
      <a:tcStyle>
        <a:tcBdr/>
      </a:tcStyle>
    </a:band2V>
    <a:lastCol>
      <a:tcTxStyle b="on">
        <a:font>
          <a:latin typeface="+mn-lt"/>
          <a:ea typeface="+mn-ea"/>
          <a:cs typeface="+mn-cs"/>
        </a:font>
        <a:srgbClr val="FFFFFF"/>
      </a:tcTxStyle>
      <a:tcStyle>
        <a:tcBdr/>
        <a:fill>
          <a:solidFill>
            <a:srgbClr val="C0504D"/>
          </a:solidFill>
        </a:fill>
      </a:tcStyle>
    </a:lastCol>
    <a:firstCol>
      <a:tcTxStyle b="on">
        <a:font>
          <a:latin typeface="+mn-lt"/>
          <a:ea typeface="+mn-ea"/>
          <a:cs typeface="+mn-cs"/>
        </a:font>
        <a:srgbClr val="FFFFFF"/>
      </a:tcTxStyle>
      <a:tcStyle>
        <a:tcBdr/>
        <a:fill>
          <a:solidFill>
            <a:srgbClr val="C0504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C0504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C0504D"/>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78273" autoAdjust="0"/>
  </p:normalViewPr>
  <p:slideViewPr>
    <p:cSldViewPr snapToGrid="0">
      <p:cViewPr varScale="1">
        <p:scale>
          <a:sx n="52" d="100"/>
          <a:sy n="52" d="100"/>
        </p:scale>
        <p:origin x="1700"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230E67-869E-4CA0-BDE4-B44C1A3FA451}"/>
              </a:ext>
            </a:extLst>
          </p:cNvPr>
          <p:cNvSpPr txBox="1">
            <a:spLocks noGrp="1"/>
          </p:cNvSpPr>
          <p:nvPr>
            <p:ph type="hdr" sz="quarter"/>
          </p:nvPr>
        </p:nvSpPr>
        <p:spPr>
          <a:xfrm>
            <a:off x="0" y="0"/>
            <a:ext cx="2919414" cy="49371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5C87EB83-8B70-42E3-9C3E-92BE145C0B01}"/>
              </a:ext>
            </a:extLst>
          </p:cNvPr>
          <p:cNvSpPr txBox="1">
            <a:spLocks noGrp="1"/>
          </p:cNvSpPr>
          <p:nvPr>
            <p:ph type="dt" idx="1"/>
          </p:nvPr>
        </p:nvSpPr>
        <p:spPr>
          <a:xfrm>
            <a:off x="3814767" y="0"/>
            <a:ext cx="2919414" cy="49371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3F0258F2-5815-4575-A0CA-93A40DF29629}" type="datetime1">
              <a:rPr lang="en-GB"/>
              <a:pPr lvl="0"/>
              <a:t>12/07/2022</a:t>
            </a:fld>
            <a:endParaRPr lang="en-GB"/>
          </a:p>
        </p:txBody>
      </p:sp>
      <p:sp>
        <p:nvSpPr>
          <p:cNvPr id="4" name="Slide Image Placeholder 3">
            <a:extLst>
              <a:ext uri="{FF2B5EF4-FFF2-40B4-BE49-F238E27FC236}">
                <a16:creationId xmlns:a16="http://schemas.microsoft.com/office/drawing/2014/main" id="{099C0C06-F9CB-413D-8AF0-4A63153325B0}"/>
              </a:ext>
            </a:extLst>
          </p:cNvPr>
          <p:cNvSpPr>
            <a:spLocks noGrp="1" noRot="1" noChangeAspect="1"/>
          </p:cNvSpPr>
          <p:nvPr>
            <p:ph type="sldImg" idx="2"/>
          </p:nvPr>
        </p:nvSpPr>
        <p:spPr>
          <a:xfrm>
            <a:off x="901698" y="739777"/>
            <a:ext cx="4932365" cy="3700467"/>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3080F63-94AE-40B1-8236-71BD46F83038}"/>
              </a:ext>
            </a:extLst>
          </p:cNvPr>
          <p:cNvSpPr txBox="1">
            <a:spLocks noGrp="1"/>
          </p:cNvSpPr>
          <p:nvPr>
            <p:ph type="body" sz="quarter" idx="3"/>
          </p:nvPr>
        </p:nvSpPr>
        <p:spPr>
          <a:xfrm>
            <a:off x="673098" y="4686299"/>
            <a:ext cx="5389565" cy="4440234"/>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BA00E72-E3CE-45C8-84EC-945326125811}"/>
              </a:ext>
            </a:extLst>
          </p:cNvPr>
          <p:cNvSpPr txBox="1">
            <a:spLocks noGrp="1"/>
          </p:cNvSpPr>
          <p:nvPr>
            <p:ph type="ftr" sz="quarter" idx="4"/>
          </p:nvPr>
        </p:nvSpPr>
        <p:spPr>
          <a:xfrm>
            <a:off x="0" y="9371008"/>
            <a:ext cx="2919414" cy="49371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B5395CE9-4E1F-4078-A8C4-88F13CF7B65D}"/>
              </a:ext>
            </a:extLst>
          </p:cNvPr>
          <p:cNvSpPr txBox="1">
            <a:spLocks noGrp="1"/>
          </p:cNvSpPr>
          <p:nvPr>
            <p:ph type="sldNum" sz="quarter" idx="5"/>
          </p:nvPr>
        </p:nvSpPr>
        <p:spPr>
          <a:xfrm>
            <a:off x="3814767" y="9371008"/>
            <a:ext cx="2919414" cy="49371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06D7DA9C-5E0E-4CF8-B01C-10208EE5F200}" type="slidenum">
              <a:t>‹#›</a:t>
            </a:fld>
            <a:endParaRPr lang="en-GB"/>
          </a:p>
        </p:txBody>
      </p:sp>
    </p:spTree>
    <p:extLst>
      <p:ext uri="{BB962C8B-B14F-4D97-AF65-F5344CB8AC3E}">
        <p14:creationId xmlns:p14="http://schemas.microsoft.com/office/powerpoint/2010/main" val="409743441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dirty="0"/>
              <a:t>Hello and welcome to this NRW training toolkit on Ecological Enhancement of Coastal Structures.</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1</a:t>
            </a:fld>
            <a:endParaRPr lang="en-GB"/>
          </a:p>
        </p:txBody>
      </p:sp>
    </p:spTree>
    <p:extLst>
      <p:ext uri="{BB962C8B-B14F-4D97-AF65-F5344CB8AC3E}">
        <p14:creationId xmlns:p14="http://schemas.microsoft.com/office/powerpoint/2010/main" val="189879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latin typeface="Arial" panose="020B0604020202020204" pitchFamily="34" charset="0"/>
                <a:cs typeface="Arial" panose="020B0604020202020204" pitchFamily="34" charset="0"/>
              </a:rPr>
              <a:t>Regarding consenting and licensing, for the bulk of the interventions that are addressed in the Guidance Note, the </a:t>
            </a:r>
            <a:r>
              <a:rPr lang="en-GB" b="0" i="0" dirty="0">
                <a:solidFill>
                  <a:srgbClr val="323130"/>
                </a:solidFill>
                <a:effectLst/>
                <a:latin typeface="Segoe UI" panose="020B0502040204020203" pitchFamily="34" charset="0"/>
              </a:rPr>
              <a:t>key consenting activity is related to deposits or removal activity in the marine environment, so anything below mean high water springs triggers marine licensing.</a:t>
            </a:r>
          </a:p>
          <a:p>
            <a:pPr marL="0" indent="0" algn="l">
              <a:buFont typeface="Arial" panose="020B0604020202020204" pitchFamily="34" charset="0"/>
              <a:buNone/>
            </a:pPr>
            <a:r>
              <a:rPr lang="en-GB" b="0" i="0" dirty="0">
                <a:solidFill>
                  <a:srgbClr val="323130"/>
                </a:solidFill>
                <a:effectLst/>
                <a:latin typeface="Segoe UI" panose="020B0502040204020203" pitchFamily="34" charset="0"/>
              </a:rPr>
              <a:t>On top of that, a lot of the Welsh coastline is protected, so it might trigger additional environmental surveys like Water Framework Directive assessment. Another usually important one is habitat regulations assessment where developments are taking place within international sites, such as special areas of conservation, special protection areas and </a:t>
            </a:r>
            <a:r>
              <a:rPr lang="en-GB" b="0" i="0" dirty="0" err="1">
                <a:solidFill>
                  <a:srgbClr val="323130"/>
                </a:solidFill>
                <a:effectLst/>
                <a:latin typeface="Segoe UI" panose="020B0502040204020203" pitchFamily="34" charset="0"/>
              </a:rPr>
              <a:t>ramsar</a:t>
            </a:r>
            <a:r>
              <a:rPr lang="en-GB" b="0" i="0" dirty="0">
                <a:solidFill>
                  <a:srgbClr val="323130"/>
                </a:solidFill>
                <a:effectLst/>
                <a:latin typeface="Segoe UI" panose="020B0502040204020203" pitchFamily="34" charset="0"/>
              </a:rPr>
              <a:t> sites.</a:t>
            </a:r>
          </a:p>
          <a:p>
            <a:pPr algn="l"/>
            <a:endParaRPr lang="en-GB" b="0" i="0" dirty="0">
              <a:solidFill>
                <a:srgbClr val="323130"/>
              </a:solidFill>
              <a:effectLst/>
              <a:latin typeface="Segoe UI" panose="020B0502040204020203" pitchFamily="34" charset="0"/>
            </a:endParaRPr>
          </a:p>
          <a:p>
            <a:pPr algn="l"/>
            <a:r>
              <a:rPr lang="en-GB" b="0" i="0" dirty="0">
                <a:solidFill>
                  <a:srgbClr val="323130"/>
                </a:solidFill>
                <a:effectLst/>
                <a:latin typeface="Segoe UI" panose="020B0502040204020203" pitchFamily="34" charset="0"/>
              </a:rPr>
              <a:t>Additionally, in the coastal zone and particularly intertidal zone there's a transition and there is duplicate processes because we need to consider marine licensing but also Town and Country Planning because the planning considerations will relate to areas down to mean low water springs.</a:t>
            </a:r>
            <a:endParaRPr lang="en-GB"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b="0" i="0" dirty="0">
              <a:solidFill>
                <a:srgbClr val="000000"/>
              </a:solidFill>
              <a:effectLst/>
              <a:latin typeface="Arial" panose="020B0604020202020204" pitchFamily="34" charset="0"/>
            </a:endParaRPr>
          </a:p>
          <a:p>
            <a:pPr marL="285750" indent="-285750">
              <a:buFont typeface="Arial" panose="020B0604020202020204" pitchFamily="34" charset="0"/>
              <a:buChar char="•"/>
            </a:pPr>
            <a:endParaRPr lang="en-GB" b="0" i="0" dirty="0">
              <a:solidFill>
                <a:srgbClr val="000000"/>
              </a:solidFill>
              <a:effectLst/>
              <a:latin typeface="Arial" panose="020B0604020202020204" pitchFamily="34" charset="0"/>
            </a:endParaRPr>
          </a:p>
          <a:p>
            <a:pPr marL="285750" indent="-285750">
              <a:buFont typeface="Arial" panose="020B0604020202020204" pitchFamily="34" charset="0"/>
              <a:buChar char="•"/>
            </a:pPr>
            <a:endParaRPr lang="en-GB"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10</a:t>
            </a:fld>
            <a:endParaRPr lang="en-GB"/>
          </a:p>
        </p:txBody>
      </p:sp>
    </p:spTree>
    <p:extLst>
      <p:ext uri="{BB962C8B-B14F-4D97-AF65-F5344CB8AC3E}">
        <p14:creationId xmlns:p14="http://schemas.microsoft.com/office/powerpoint/2010/main" val="368628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rPr>
              <a:t>There are many reasons to decide to implement ecological enhancements. Some of them are shown here, for instance wider environmental benefits related to environmental drivers previously discussed, resilience and economic reasons such as supporting job creation. </a:t>
            </a:r>
          </a:p>
          <a:p>
            <a:r>
              <a:rPr lang="en-GB" dirty="0">
                <a:solidFill>
                  <a:srgbClr val="000000"/>
                </a:solidFill>
                <a:latin typeface="WordVisi_MSFontService"/>
              </a:rPr>
              <a:t>Depending on the intervention, there can also be opportunities such as raising awareness with the general public and educational opportunities such as school visits.</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11</a:t>
            </a:fld>
            <a:endParaRPr lang="en-GB"/>
          </a:p>
        </p:txBody>
      </p:sp>
    </p:spTree>
    <p:extLst>
      <p:ext uri="{BB962C8B-B14F-4D97-AF65-F5344CB8AC3E}">
        <p14:creationId xmlns:p14="http://schemas.microsoft.com/office/powerpoint/2010/main" val="45137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solidFill>
                  <a:srgbClr val="FF0000"/>
                </a:solidFill>
                <a:effectLst/>
                <a:latin typeface="Arial"/>
                <a:ea typeface="Times New Roman" panose="02020603050405020304" pitchFamily="18" charset="0"/>
                <a:cs typeface="Arial"/>
              </a:rPr>
              <a:t>Ecological enhancements and implementation is still in the early days but literature and evidence is growing, especially in small scale tests. The next step is the upscaling and wider application which can present additional challenges but can result as well in economies of scale.</a:t>
            </a:r>
          </a:p>
          <a:p>
            <a:pPr marL="0" indent="0">
              <a:buFont typeface="Arial" panose="020B0604020202020204" pitchFamily="34" charset="0"/>
              <a:buNone/>
            </a:pPr>
            <a:endParaRPr lang="en-GB" sz="1200" dirty="0">
              <a:solidFill>
                <a:srgbClr val="FF0000"/>
              </a:solidFill>
              <a:effectLst/>
              <a:latin typeface="Arial"/>
              <a:ea typeface="Times New Roman" panose="02020603050405020304" pitchFamily="18" charset="0"/>
              <a:cs typeface="Arial"/>
            </a:endParaRPr>
          </a:p>
          <a:p>
            <a:pPr algn="l"/>
            <a:r>
              <a:rPr lang="en-GB" sz="1200" b="0" i="0" dirty="0">
                <a:solidFill>
                  <a:srgbClr val="FF0000"/>
                </a:solidFill>
                <a:effectLst/>
                <a:latin typeface="Arial"/>
                <a:cs typeface="Arial"/>
              </a:rPr>
              <a:t>A l</a:t>
            </a:r>
            <a:r>
              <a:rPr lang="en-GB" b="0" i="0" dirty="0">
                <a:solidFill>
                  <a:srgbClr val="323130"/>
                </a:solidFill>
                <a:effectLst/>
                <a:latin typeface="Segoe UI" panose="020B0502040204020203" pitchFamily="34" charset="0"/>
              </a:rPr>
              <a:t>ot of the suppliers at the moment are quite small and niche, perhaps still looking to see what the future demand will be, but there are some concrete and precast concrete manufacturing companies that can scale up very quickly.</a:t>
            </a:r>
          </a:p>
          <a:p>
            <a:pPr algn="l"/>
            <a:endParaRPr lang="en-GB" b="0" i="0" dirty="0">
              <a:solidFill>
                <a:srgbClr val="323130"/>
              </a:solidFill>
              <a:effectLst/>
              <a:latin typeface="Segoe UI" panose="020B0502040204020203" pitchFamily="34" charset="0"/>
            </a:endParaRPr>
          </a:p>
          <a:p>
            <a:pPr marL="0" indent="0">
              <a:buFont typeface="Arial" panose="020B0604020202020204" pitchFamily="34" charset="0"/>
              <a:buNone/>
            </a:pPr>
            <a:endParaRPr lang="en-GB" sz="1200" dirty="0">
              <a:solidFill>
                <a:srgbClr val="FF0000"/>
              </a:solidFill>
              <a:effectLst/>
              <a:latin typeface="Arial"/>
              <a:ea typeface="Times New Roman" panose="02020603050405020304" pitchFamily="18" charset="0"/>
              <a:cs typeface="Arial"/>
            </a:endParaRP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12</a:t>
            </a:fld>
            <a:endParaRPr lang="en-GB"/>
          </a:p>
        </p:txBody>
      </p:sp>
    </p:spTree>
    <p:extLst>
      <p:ext uri="{BB962C8B-B14F-4D97-AF65-F5344CB8AC3E}">
        <p14:creationId xmlns:p14="http://schemas.microsoft.com/office/powerpoint/2010/main" val="168571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Selecting suitable Ecological Enhancements depends on site specific factors. Part 3 of the toolkit takes you through A stepped approach that is designed to support the decision making process.</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13</a:t>
            </a:fld>
            <a:endParaRPr lang="en-GB"/>
          </a:p>
        </p:txBody>
      </p:sp>
    </p:spTree>
    <p:extLst>
      <p:ext uri="{BB962C8B-B14F-4D97-AF65-F5344CB8AC3E}">
        <p14:creationId xmlns:p14="http://schemas.microsoft.com/office/powerpoint/2010/main" val="4149314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algn="l" rtl="0" eaLnBrk="1" fontAlgn="base" latinLnBrk="0" hangingPunct="1">
              <a:spcBef>
                <a:spcPts val="0"/>
              </a:spcBef>
              <a:spcAft>
                <a:spcPts val="0"/>
              </a:spcAft>
            </a:pPr>
            <a:r>
              <a:rPr lang="en-GB" sz="1800" b="0" i="0" dirty="0">
                <a:solidFill>
                  <a:srgbClr val="000000"/>
                </a:solidFill>
                <a:effectLst/>
                <a:latin typeface="Arial" panose="020B0604020202020204" pitchFamily="34" charset="0"/>
              </a:rPr>
              <a:t>Establish what the </a:t>
            </a:r>
            <a:r>
              <a:rPr lang="en-GB" sz="1800" b="1" i="0" dirty="0">
                <a:solidFill>
                  <a:srgbClr val="000000"/>
                </a:solidFill>
                <a:effectLst/>
                <a:latin typeface="Arial" panose="020B0604020202020204" pitchFamily="34" charset="0"/>
              </a:rPr>
              <a:t>goals of the intervention</a:t>
            </a:r>
            <a:r>
              <a:rPr lang="en-GB" sz="1800" b="0" i="0" dirty="0">
                <a:solidFill>
                  <a:srgbClr val="000000"/>
                </a:solidFill>
                <a:effectLst/>
                <a:latin typeface="Arial" panose="020B0604020202020204" pitchFamily="34" charset="0"/>
              </a:rPr>
              <a:t> are – both primary and secondary objectives should be clearly defined. </a:t>
            </a:r>
          </a:p>
          <a:p>
            <a:pPr marL="0" algn="l" rtl="0" eaLnBrk="1" fontAlgn="base" latinLnBrk="0" hangingPunct="1">
              <a:spcBef>
                <a:spcPts val="0"/>
              </a:spcBef>
              <a:spcAft>
                <a:spcPts val="0"/>
              </a:spcAft>
            </a:pPr>
            <a:endParaRPr lang="en-GB" sz="1800" b="1" i="0" u="none" strike="noStrike" kern="1200" dirty="0">
              <a:solidFill>
                <a:srgbClr val="005546"/>
              </a:solidFill>
              <a:effectLst/>
              <a:latin typeface="Arial" panose="020B0604020202020204" pitchFamily="34" charset="0"/>
            </a:endParaRPr>
          </a:p>
          <a:p>
            <a:pPr marL="0" algn="l" rtl="0" eaLnBrk="1" fontAlgn="base" latinLnBrk="0" hangingPunct="1">
              <a:spcBef>
                <a:spcPts val="0"/>
              </a:spcBef>
              <a:spcAft>
                <a:spcPts val="0"/>
              </a:spcAft>
            </a:pPr>
            <a:r>
              <a:rPr lang="en-GB" sz="1800" b="1" i="0" u="none" strike="noStrike" kern="1200" dirty="0">
                <a:solidFill>
                  <a:srgbClr val="005546"/>
                </a:solidFill>
                <a:effectLst/>
                <a:latin typeface="Arial" panose="020B0604020202020204" pitchFamily="34" charset="0"/>
              </a:rPr>
              <a:t>Ecology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Native species biodiversity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Habitat complexity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Invasive species management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Supporting protected site objectives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Promoting specific target species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Mimicking natural rocky habitats/biodiversity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1" i="0" u="none" strike="noStrike" kern="1200" dirty="0">
                <a:solidFill>
                  <a:srgbClr val="005546"/>
                </a:solidFill>
                <a:effectLst/>
                <a:latin typeface="Arial" panose="020B0604020202020204" pitchFamily="34" charset="0"/>
              </a:rPr>
              <a:t>Environmental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Water quality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Carbon sequestration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Biofiltration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1" i="0" u="none" strike="noStrike" kern="1200" dirty="0">
                <a:solidFill>
                  <a:srgbClr val="005546"/>
                </a:solidFill>
                <a:effectLst/>
                <a:latin typeface="Arial" panose="020B0604020202020204" pitchFamily="34" charset="0"/>
              </a:rPr>
              <a:t>Economic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Job creation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Business opportunity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Shore protection insurability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1" i="0" u="none" strike="noStrike" kern="1200" dirty="0">
                <a:solidFill>
                  <a:srgbClr val="005546"/>
                </a:solidFill>
                <a:effectLst/>
                <a:latin typeface="Arial" panose="020B0604020202020204" pitchFamily="34" charset="0"/>
              </a:rPr>
              <a:t>Engineering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Energy attenuation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Shoreline stabilisation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Structural integrity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1" i="0" u="none" strike="noStrike" kern="1200" dirty="0">
                <a:solidFill>
                  <a:srgbClr val="005546"/>
                </a:solidFill>
                <a:effectLst/>
                <a:latin typeface="Arial" panose="020B0604020202020204" pitchFamily="34" charset="0"/>
              </a:rPr>
              <a:t>Social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Aesthetics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Tourism and recreation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Education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1" i="0" u="none" strike="noStrike" kern="1200" dirty="0">
                <a:solidFill>
                  <a:srgbClr val="005546"/>
                </a:solidFill>
                <a:effectLst/>
                <a:latin typeface="Arial" panose="020B0604020202020204" pitchFamily="34" charset="0"/>
              </a:rPr>
              <a:t>Governance and policy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Hazard mitigation </a:t>
            </a:r>
            <a:endParaRPr lang="en-GB"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Upscale use of ecological enhancements </a:t>
            </a:r>
            <a:endParaRPr lang="en-GB" sz="1800" b="0" i="0" u="none" strike="noStrike"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14</a:t>
            </a:fld>
            <a:endParaRPr lang="en-GB"/>
          </a:p>
        </p:txBody>
      </p:sp>
    </p:spTree>
    <p:extLst>
      <p:ext uri="{BB962C8B-B14F-4D97-AF65-F5344CB8AC3E}">
        <p14:creationId xmlns:p14="http://schemas.microsoft.com/office/powerpoint/2010/main" val="3116910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sz="1800" b="0" i="0" dirty="0">
                <a:solidFill>
                  <a:srgbClr val="000000"/>
                </a:solidFill>
                <a:effectLst/>
                <a:latin typeface="Arial" panose="020B0604020202020204" pitchFamily="34" charset="0"/>
              </a:rPr>
              <a:t>Step 2 Gain </a:t>
            </a:r>
            <a:r>
              <a:rPr lang="en-GB" sz="1800" b="1" i="0" dirty="0">
                <a:solidFill>
                  <a:srgbClr val="000000"/>
                </a:solidFill>
                <a:effectLst/>
                <a:latin typeface="Arial" panose="020B0604020202020204" pitchFamily="34" charset="0"/>
              </a:rPr>
              <a:t>information on the structure</a:t>
            </a:r>
            <a:r>
              <a:rPr lang="en-GB" sz="1800" b="0" i="0" dirty="0">
                <a:solidFill>
                  <a:srgbClr val="000000"/>
                </a:solidFill>
                <a:effectLst/>
                <a:latin typeface="Arial" panose="020B0604020202020204" pitchFamily="34" charset="0"/>
              </a:rPr>
              <a:t> on which the ecological enhancements are going to be implemented, the key questions to ask are:</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Is it a new build or an existing structure?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What is the structure type?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What is the material, shape, inclination and extent of the structure?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And How difficult is the access? This is important for implementation, monitoring and maintenance? </a:t>
            </a:r>
          </a:p>
          <a:p>
            <a:endParaRPr lang="en-GB" dirty="0"/>
          </a:p>
          <a:p>
            <a:r>
              <a:rPr lang="en-GB" sz="1800" b="0" i="0" dirty="0">
                <a:solidFill>
                  <a:srgbClr val="000000"/>
                </a:solidFill>
                <a:effectLst/>
                <a:latin typeface="Arial" panose="020B0604020202020204" pitchFamily="34" charset="0"/>
              </a:rPr>
              <a:t>Step 3 Observe the </a:t>
            </a:r>
            <a:r>
              <a:rPr lang="en-GB" sz="1800" b="1" i="0" dirty="0">
                <a:solidFill>
                  <a:srgbClr val="000000"/>
                </a:solidFill>
                <a:effectLst/>
                <a:latin typeface="Arial" panose="020B0604020202020204" pitchFamily="34" charset="0"/>
              </a:rPr>
              <a:t>existing habitats </a:t>
            </a:r>
            <a:r>
              <a:rPr lang="en-GB" sz="1800" b="0" i="0" dirty="0">
                <a:solidFill>
                  <a:srgbClr val="000000"/>
                </a:solidFill>
                <a:effectLst/>
                <a:latin typeface="Arial" panose="020B0604020202020204" pitchFamily="34" charset="0"/>
              </a:rPr>
              <a:t>in the vicinity (refer to the benthic habitat assessment guidance</a:t>
            </a:r>
            <a:r>
              <a:rPr lang="en-GB" sz="1800" b="0" i="0" baseline="30000" dirty="0">
                <a:solidFill>
                  <a:srgbClr val="000000"/>
                </a:solidFill>
                <a:effectLst/>
                <a:latin typeface="Arial" panose="020B0604020202020204" pitchFamily="34" charset="0"/>
              </a:rPr>
              <a:t>23</a:t>
            </a:r>
            <a:r>
              <a:rPr lang="en-GB" sz="1800" b="0" i="0" dirty="0">
                <a:solidFill>
                  <a:srgbClr val="000000"/>
                </a:solidFill>
                <a:effectLst/>
                <a:latin typeface="Arial" panose="020B0604020202020204" pitchFamily="34" charset="0"/>
              </a:rPr>
              <a:t>). The route for new structures are likely to differ to that for existing structures. The key questions to ask are:</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What is the habitat like? Subtidal or intertidal?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000000"/>
                </a:solidFill>
                <a:effectLst/>
                <a:latin typeface="Arial" panose="020B0604020202020204" pitchFamily="34" charset="0"/>
              </a:rPr>
              <a:t>How many microhabitats are present?</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What biodiversity is present? </a:t>
            </a: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15</a:t>
            </a:fld>
            <a:endParaRPr lang="en-GB"/>
          </a:p>
        </p:txBody>
      </p:sp>
    </p:spTree>
    <p:extLst>
      <p:ext uri="{BB962C8B-B14F-4D97-AF65-F5344CB8AC3E}">
        <p14:creationId xmlns:p14="http://schemas.microsoft.com/office/powerpoint/2010/main" val="123778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b="0" i="0" dirty="0">
                <a:effectLst/>
              </a:rPr>
              <a:t>Step 4 focuses on </a:t>
            </a:r>
            <a:r>
              <a:rPr lang="en-GB" dirty="0"/>
              <a:t>understanding </a:t>
            </a:r>
            <a:r>
              <a:rPr lang="en-GB" b="0" i="0" dirty="0">
                <a:effectLst/>
              </a:rPr>
              <a:t>the current Environmental Conditions </a:t>
            </a:r>
            <a:r>
              <a:rPr lang="en-GB" dirty="0"/>
              <a:t>such as wave </a:t>
            </a:r>
            <a:r>
              <a:rPr lang="en-GB" b="0" i="0" dirty="0">
                <a:effectLst/>
              </a:rPr>
              <a:t>exposure and </a:t>
            </a:r>
            <a:r>
              <a:rPr lang="en-GB" dirty="0"/>
              <a:t>sediment </a:t>
            </a:r>
            <a:r>
              <a:rPr lang="en-GB" b="0" i="0" dirty="0">
                <a:effectLst/>
              </a:rPr>
              <a:t>processes</a:t>
            </a:r>
            <a:r>
              <a:rPr lang="en-GB" dirty="0"/>
              <a:t> at the site being considered</a:t>
            </a:r>
            <a:r>
              <a:rPr lang="en-GB" b="0" i="0" dirty="0">
                <a:effectLst/>
              </a:rPr>
              <a:t>.</a:t>
            </a:r>
            <a:endParaRPr lang="en-US" dirty="0"/>
          </a:p>
          <a:p>
            <a:r>
              <a:rPr lang="en-GB" dirty="0"/>
              <a:t>As an example, understanding the wave climate can inform later on the type and design of fixings of eco-enhancements or how they are incorporated into the design of a new structure</a:t>
            </a:r>
            <a:r>
              <a:rPr lang="en-GB" b="0" i="0" dirty="0">
                <a:effectLst/>
              </a:rPr>
              <a:t>.</a:t>
            </a:r>
            <a:endParaRPr lang="en-GB" dirty="0">
              <a:cs typeface="Calibri"/>
            </a:endParaRPr>
          </a:p>
          <a:p>
            <a:r>
              <a:rPr lang="en-GB" dirty="0"/>
              <a:t>Regarding sediment processes, if the aim is, for instance, to enhance the habitat of the honeycomb reef worm, an understanding of coastal processes in the area is essential because this species requires some level of sediment and sediment transport in the </a:t>
            </a:r>
            <a:r>
              <a:rPr lang="en-GB" b="0" i="0" dirty="0">
                <a:effectLst/>
              </a:rPr>
              <a:t>habitat to </a:t>
            </a:r>
            <a:r>
              <a:rPr lang="en-GB" dirty="0"/>
              <a:t>allow its growth.</a:t>
            </a:r>
            <a:endParaRPr lang="en-GB" dirty="0">
              <a:cs typeface="Calibri"/>
            </a:endParaRPr>
          </a:p>
          <a:p>
            <a:r>
              <a:rPr lang="en-GB" dirty="0"/>
              <a:t>Other environmental conditions that should be considered include Wind exposure, Water quality and salinity</a:t>
            </a:r>
            <a:r>
              <a:rPr lang="en-GB" b="0" i="0" dirty="0">
                <a:effectLst/>
              </a:rPr>
              <a:t>. </a:t>
            </a:r>
            <a:endParaRPr lang="en-GB" dirty="0">
              <a:cs typeface="Calibri"/>
            </a:endParaRPr>
          </a:p>
          <a:p>
            <a:r>
              <a:rPr lang="en-GB" dirty="0"/>
              <a:t>All the factors shown here </a:t>
            </a:r>
            <a:r>
              <a:rPr lang="en-GB" b="0" i="0" dirty="0">
                <a:effectLst/>
              </a:rPr>
              <a:t>can </a:t>
            </a:r>
            <a:r>
              <a:rPr lang="en-GB" dirty="0"/>
              <a:t>influence what interventions are possible, what interventions can be implemented to maximise the chances of success and </a:t>
            </a:r>
            <a:r>
              <a:rPr lang="en-GB" b="0" i="0" dirty="0">
                <a:effectLst/>
              </a:rPr>
              <a:t>what species are likely to colonise the eco-enhancement. </a:t>
            </a:r>
            <a:endParaRPr lang="en-GB" dirty="0">
              <a:cs typeface="Calibri"/>
            </a:endParaRPr>
          </a:p>
        </p:txBody>
      </p:sp>
      <p:sp>
        <p:nvSpPr>
          <p:cNvPr id="4" name="Slide Number Placeholder 3"/>
          <p:cNvSpPr>
            <a:spLocks noGrp="1"/>
          </p:cNvSpPr>
          <p:nvPr>
            <p:ph type="sldNum" sz="quarter" idx="5"/>
          </p:nvPr>
        </p:nvSpPr>
        <p:spPr/>
        <p:txBody>
          <a:bodyPr/>
          <a:lstStyle/>
          <a:p>
            <a:pPr lvl="0"/>
            <a:fld id="{06D7DA9C-5E0E-4CF8-B01C-10208EE5F200}" type="slidenum">
              <a:rPr lang="en-GB" smtClean="0"/>
              <a:t>16</a:t>
            </a:fld>
            <a:endParaRPr lang="en-GB"/>
          </a:p>
        </p:txBody>
      </p:sp>
    </p:spTree>
    <p:extLst>
      <p:ext uri="{BB962C8B-B14F-4D97-AF65-F5344CB8AC3E}">
        <p14:creationId xmlns:p14="http://schemas.microsoft.com/office/powerpoint/2010/main" val="209985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5 Focuses on </a:t>
            </a:r>
            <a:r>
              <a:rPr lang="en-GB" sz="1200" dirty="0">
                <a:solidFill>
                  <a:schemeClr val="bg1"/>
                </a:solidFill>
                <a:latin typeface="Arial" panose="020B0604020202020204" pitchFamily="34" charset="0"/>
                <a:cs typeface="Arial" panose="020B0604020202020204" pitchFamily="34" charset="0"/>
              </a:rPr>
              <a:t>Observing other conditions of the site and </a:t>
            </a:r>
            <a:r>
              <a:rPr lang="en-GB" sz="1200" b="0" i="0" dirty="0">
                <a:solidFill>
                  <a:srgbClr val="000000"/>
                </a:solidFill>
                <a:effectLst/>
                <a:latin typeface="Arial" panose="020B0604020202020204" pitchFamily="34" charset="0"/>
              </a:rPr>
              <a:t>exposure to anthropogenic disturbance. For instance, is the site and the proposed location of the ecological enhancement in a public space? If it is, this should trigger some considerations around community engagement to gather support for the intervention and minimise the risk of vandalism. Another aspect to be considered is whether the location is accessible for maintenance and monitoring because gathering evidence of the outcomes of interventions is key to build up our knowledge and improve future decision making.</a:t>
            </a:r>
            <a:endParaRPr lang="en-GB" dirty="0"/>
          </a:p>
          <a:p>
            <a:endParaRPr lang="en-GB" dirty="0"/>
          </a:p>
          <a:p>
            <a:pPr marL="0" indent="0" algn="l" rtl="0" fontAlgn="base">
              <a:buFont typeface="Arial" panose="020B0604020202020204" pitchFamily="34" charset="0"/>
              <a:buNone/>
            </a:pPr>
            <a:r>
              <a:rPr lang="en-GB" dirty="0"/>
              <a:t>Step 6 Focuses on Establishing the limiting factors on biodiversity by answering 3 key questions: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chemeClr val="bg1"/>
                </a:solidFill>
                <a:effectLst/>
                <a:latin typeface="Arial" panose="020B0604020202020204" pitchFamily="34" charset="0"/>
              </a:rPr>
              <a:t>What is the deficit between the target biodiversity and the current condition in the control site? </a:t>
            </a:r>
            <a:endParaRPr lang="en-GB" dirty="0"/>
          </a:p>
          <a:p>
            <a:pPr marL="171450" indent="-171450" algn="l" rtl="0" fontAlgn="base">
              <a:buFont typeface="Arial" panose="020B0604020202020204" pitchFamily="34" charset="0"/>
              <a:buChar char="•"/>
            </a:pPr>
            <a:r>
              <a:rPr lang="en-GB" sz="1200" b="0" i="0" dirty="0">
                <a:solidFill>
                  <a:schemeClr val="bg1"/>
                </a:solidFill>
                <a:effectLst/>
                <a:latin typeface="Arial" panose="020B0604020202020204" pitchFamily="34" charset="0"/>
              </a:rPr>
              <a:t>Is the target biodiversity limited by intrinsic design features or extrinsic environmental parameters?</a:t>
            </a:r>
          </a:p>
          <a:p>
            <a:pPr marL="171450" indent="-171450" algn="l" rtl="0" fontAlgn="base">
              <a:buFont typeface="Arial" panose="020B0604020202020204" pitchFamily="34" charset="0"/>
              <a:buChar char="•"/>
            </a:pPr>
            <a:r>
              <a:rPr lang="en-GB" sz="1200" b="0" i="0" dirty="0">
                <a:solidFill>
                  <a:schemeClr val="bg1"/>
                </a:solidFill>
                <a:effectLst/>
                <a:latin typeface="Arial" panose="020B0604020202020204" pitchFamily="34" charset="0"/>
              </a:rPr>
              <a:t>And what is limiting the target biodiversity and condition? For instance, some species that we may want to attract require shade, therefore can this factor be overcome or not. Similarly, how key is water retention to colonisation? And therefore would the provision of water retention unlock biodiversity development?</a:t>
            </a:r>
          </a:p>
          <a:p>
            <a:pPr marL="0" indent="0" algn="l" rtl="0" fontAlgn="base">
              <a:buFont typeface="Arial" panose="020B0604020202020204" pitchFamily="34" charset="0"/>
              <a:buNone/>
            </a:pPr>
            <a:endParaRPr lang="en-GB" sz="1200" b="0" i="0" dirty="0">
              <a:solidFill>
                <a:schemeClr val="bg1"/>
              </a:solidFill>
              <a:effectLst/>
              <a:latin typeface="Arial" panose="020B0604020202020204" pitchFamily="34" charset="0"/>
            </a:endParaRPr>
          </a:p>
          <a:p>
            <a:pPr marL="0" indent="0" algn="l" rtl="0" fontAlgn="base">
              <a:buFont typeface="Arial" panose="020B0604020202020204" pitchFamily="34" charset="0"/>
              <a:buNone/>
            </a:pPr>
            <a:r>
              <a:rPr lang="en-GB" sz="1200" b="0" i="0" dirty="0">
                <a:solidFill>
                  <a:schemeClr val="bg1"/>
                </a:solidFill>
                <a:effectLst/>
                <a:latin typeface="Arial" panose="020B0604020202020204" pitchFamily="34" charset="0"/>
              </a:rPr>
              <a:t>Step 7 is about r</a:t>
            </a:r>
            <a:r>
              <a:rPr lang="en-GB" sz="1800" b="0" i="0" dirty="0">
                <a:solidFill>
                  <a:srgbClr val="000000"/>
                </a:solidFill>
                <a:effectLst/>
                <a:latin typeface="Arial" panose="020B0604020202020204" pitchFamily="34" charset="0"/>
              </a:rPr>
              <a:t>efining the broad goals set as part of Step 1 based on the information gained from step 2-6. The r</a:t>
            </a:r>
            <a:r>
              <a:rPr lang="en-GB" sz="1200" b="0" i="0" dirty="0">
                <a:solidFill>
                  <a:srgbClr val="000000"/>
                </a:solidFill>
                <a:effectLst/>
                <a:latin typeface="Arial" panose="020B0604020202020204" pitchFamily="34" charset="0"/>
              </a:rPr>
              <a:t>efined goals should be more tangible, for example in terms of the extent of the intervention, type of habitat that is intended to be created and how existing limiting factors will be surpassed. </a:t>
            </a:r>
            <a:endParaRPr lang="en-GB" sz="1200" b="0" i="0" dirty="0">
              <a:solidFill>
                <a:schemeClr val="bg1"/>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17</a:t>
            </a:fld>
            <a:endParaRPr lang="en-GB"/>
          </a:p>
        </p:txBody>
      </p:sp>
    </p:spTree>
    <p:extLst>
      <p:ext uri="{BB962C8B-B14F-4D97-AF65-F5344CB8AC3E}">
        <p14:creationId xmlns:p14="http://schemas.microsoft.com/office/powerpoint/2010/main" val="201585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rial" panose="020B0604020202020204" pitchFamily="34" charset="0"/>
              </a:rPr>
              <a:t>Let’s look at a simple example. Let’s say in Step 1 the user set an objective of promoting colonisation of general </a:t>
            </a:r>
            <a:r>
              <a:rPr lang="en-GB" sz="1200" b="0" i="0" dirty="0" err="1">
                <a:solidFill>
                  <a:srgbClr val="000000"/>
                </a:solidFill>
                <a:effectLst/>
                <a:latin typeface="Arial" panose="020B0604020202020204" pitchFamily="34" charset="0"/>
              </a:rPr>
              <a:t>sealife</a:t>
            </a:r>
            <a:r>
              <a:rPr lang="en-GB" sz="1200" b="0" i="0" dirty="0">
                <a:solidFill>
                  <a:srgbClr val="000000"/>
                </a:solidFill>
                <a:effectLst/>
                <a:latin typeface="Arial" panose="020B0604020202020204" pitchFamily="34" charset="0"/>
              </a:rPr>
              <a:t> on a plain vertical seawall. Now on Step 7 that objective can be refined with some further information, for instance: the main objective is to promote colonisation of certain species of algae and limpets. To make it happen, installation of water retention features are proposed to make the most of the evidence that at a site nearby this solution was successful. And a community engagement session is planned to gather support, </a:t>
            </a:r>
            <a:r>
              <a:rPr lang="en-GB" sz="1200" b="0" i="0">
                <a:solidFill>
                  <a:srgbClr val="000000"/>
                </a:solidFill>
                <a:effectLst/>
                <a:latin typeface="Arial" panose="020B0604020202020204" pitchFamily="34" charset="0"/>
              </a:rPr>
              <a:t>raise awareness </a:t>
            </a:r>
            <a:r>
              <a:rPr lang="en-GB" sz="1200" b="0" i="0" dirty="0">
                <a:solidFill>
                  <a:srgbClr val="000000"/>
                </a:solidFill>
                <a:effectLst/>
                <a:latin typeface="Arial" panose="020B0604020202020204" pitchFamily="34" charset="0"/>
              </a:rPr>
              <a:t>and at the same time reduce the risk of vandalism.</a:t>
            </a:r>
            <a:endParaRPr lang="en-GB" sz="1200" b="0" i="0" dirty="0">
              <a:solidFill>
                <a:schemeClr val="bg1"/>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18</a:t>
            </a:fld>
            <a:endParaRPr lang="en-GB"/>
          </a:p>
        </p:txBody>
      </p:sp>
    </p:spTree>
    <p:extLst>
      <p:ext uri="{BB962C8B-B14F-4D97-AF65-F5344CB8AC3E}">
        <p14:creationId xmlns:p14="http://schemas.microsoft.com/office/powerpoint/2010/main" val="341718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rial" panose="020B0604020202020204" pitchFamily="34" charset="0"/>
              </a:rPr>
              <a:t>Step 8 Identifying Ecological interventions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rial" panose="020B0604020202020204" pitchFamily="34" charset="0"/>
              </a:rPr>
              <a:t>Focuses on </a:t>
            </a:r>
            <a:r>
              <a:rPr lang="en-GB" b="0" i="0" dirty="0">
                <a:effectLst/>
                <a:latin typeface="Arial" panose="020B0604020202020204" pitchFamily="34" charset="0"/>
              </a:rPr>
              <a:t>Making ecologically-based decisions about what intervention(s) are most likely to deliver the biodiversity objectives set.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When assessing the interventions the following examples are things you may want to consider as research has demonstrated that they help in creating a heterogeneous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In the Intertidal Zone, moisture and shade have a positive ecological effect on Sessile and mobile organisms while water retention leads to greater richness of Fish</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In the Subtidal zone, small scale depressions provides refuge from waves and predators which benefitted Sessile organisms whilst Elevated structures had a greater abundance of Fish</a:t>
            </a:r>
          </a:p>
          <a:p>
            <a:pPr marL="171450" indent="-171450">
              <a:buFont typeface="Arial" panose="020B0604020202020204" pitchFamily="34" charset="0"/>
              <a:buChar char="•"/>
            </a:pPr>
            <a:r>
              <a:rPr lang="en-GB" b="0" i="0" dirty="0">
                <a:solidFill>
                  <a:srgbClr val="000000"/>
                </a:solidFill>
                <a:effectLst/>
                <a:latin typeface="Arial" panose="020B0604020202020204" pitchFamily="34" charset="0"/>
              </a:rPr>
              <a:t>Different types of intervention are effective at enhancing different groups of organisms, ideally a range of approaches should be applied simultaneously to maximise niche diversity</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Segoe UI" panose="020B0502040204020203" pitchFamily="34" charset="0"/>
              </a:rPr>
              <a:t>On the right hand side there are some examples of interventions that may be used these include but are not limited to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19</a:t>
            </a:fld>
            <a:endParaRPr lang="en-GB"/>
          </a:p>
        </p:txBody>
      </p:sp>
    </p:spTree>
    <p:extLst>
      <p:ext uri="{BB962C8B-B14F-4D97-AF65-F5344CB8AC3E}">
        <p14:creationId xmlns:p14="http://schemas.microsoft.com/office/powerpoint/2010/main" val="375174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dirty="0"/>
              <a:t>The toolkit is split into 4 parts – navigate to the desired section by clicking on the section headings; click the return icon at the bottom right to return to this menu.</a:t>
            </a:r>
            <a:endParaRPr lang="en-GB" dirty="0">
              <a:cs typeface="Calibri"/>
            </a:endParaRPr>
          </a:p>
          <a:p>
            <a:r>
              <a:rPr lang="en-GB" dirty="0">
                <a:cs typeface="Calibri"/>
              </a:rPr>
              <a:t>Part 1 sets the context of ecological enhancement including the main drivers and objectives of the current guidance note. </a:t>
            </a:r>
          </a:p>
          <a:p>
            <a:r>
              <a:rPr lang="en-GB" dirty="0">
                <a:cs typeface="Calibri"/>
              </a:rPr>
              <a:t>Part 2 addresses issues related to consenting and delivery </a:t>
            </a:r>
            <a:endParaRPr lang="en-GB" dirty="0"/>
          </a:p>
          <a:p>
            <a:r>
              <a:rPr lang="en-GB" dirty="0">
                <a:cs typeface="Calibri"/>
              </a:rPr>
              <a:t>Part 3 describes a stepped approach to implementation. This was designed to support users through a logical process but is not a prescriptive rule book</a:t>
            </a:r>
          </a:p>
          <a:p>
            <a:r>
              <a:rPr lang="en-GB" dirty="0">
                <a:cs typeface="Calibri"/>
              </a:rPr>
              <a:t>Part 4 contains several case studies and examples </a:t>
            </a:r>
          </a:p>
          <a:p>
            <a:r>
              <a:rPr lang="en-GB" dirty="0">
                <a:cs typeface="Calibri"/>
              </a:rPr>
              <a:t>I will now pass over to my colleagues to take you through the training toolkit.</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2</a:t>
            </a:fld>
            <a:endParaRPr lang="en-GB"/>
          </a:p>
        </p:txBody>
      </p:sp>
    </p:spTree>
    <p:extLst>
      <p:ext uri="{BB962C8B-B14F-4D97-AF65-F5344CB8AC3E}">
        <p14:creationId xmlns:p14="http://schemas.microsoft.com/office/powerpoint/2010/main" val="328209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Step 9 preliminary Specification</a:t>
            </a: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For Step 9, once the preferred type of intervention is agreed, several factors need to be considered:</a:t>
            </a: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You need to:</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Decide the shape – an Optimum width and depth ratio is required to avoid creating traps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Decide Size – you can specifically match body sizes of target organisms and using large interventions to promote fish. It is important to note that more variety leads to increased biodiversity,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Material Choice is also important - </a:t>
            </a:r>
            <a:r>
              <a:rPr lang="en-GB" sz="1200" kern="1200" dirty="0">
                <a:latin typeface="Arial" panose="020B0604020202020204" pitchFamily="34" charset="0"/>
                <a:cs typeface="Arial" panose="020B0604020202020204" pitchFamily="34" charset="0"/>
              </a:rPr>
              <a:t>Texture is crucial for shoreline complexity. </a:t>
            </a:r>
            <a:r>
              <a:rPr lang="en-GB" sz="1200" dirty="0">
                <a:latin typeface="Arial" panose="020B0604020202020204" pitchFamily="34" charset="0"/>
                <a:cs typeface="Arial" panose="020B0604020202020204" pitchFamily="34" charset="0"/>
              </a:rPr>
              <a:t>Smooth and hard materials not favourable</a:t>
            </a:r>
            <a:r>
              <a:rPr lang="en-GB" sz="1200" kern="1200" dirty="0">
                <a:latin typeface="Arial" panose="020B0604020202020204" pitchFamily="34" charset="0"/>
                <a:cs typeface="Arial" panose="020B0604020202020204" pitchFamily="34" charset="0"/>
              </a:rPr>
              <a:t> the best interventions create complex shapes microenvironments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latin typeface="Arial" panose="020B0604020202020204" pitchFamily="34" charset="0"/>
                <a:cs typeface="Arial" panose="020B0604020202020204" pitchFamily="34" charset="0"/>
              </a:rPr>
              <a:t>You must Decide the number of interventions required– it is best to mimic local reefs, to promote local species. </a:t>
            </a:r>
            <a:r>
              <a:rPr lang="en-GB" b="0" i="0" dirty="0">
                <a:solidFill>
                  <a:srgbClr val="000000"/>
                </a:solidFill>
                <a:effectLst/>
                <a:latin typeface="Arial" panose="020B0604020202020204" pitchFamily="34" charset="0"/>
              </a:rPr>
              <a:t> The deficit of different habitats type between structures and natural intertidal reefs have been quantified. This will be a useful resource for deciding how much of a specific habitat intervention would be needed to mimic natural habitats. It is currently being developed and will be added soon.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0000"/>
                </a:solidFill>
                <a:effectLst/>
                <a:latin typeface="Arial" panose="020B0604020202020204" pitchFamily="34" charset="0"/>
              </a:rPr>
              <a:t>The distribution of the of the interventions must also be decided as Shore levels can also have an influence lower shore may deliver higher diversity.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0000"/>
                </a:solidFill>
                <a:effectLst/>
                <a:latin typeface="Arial" panose="020B0604020202020204" pitchFamily="34" charset="0"/>
              </a:rPr>
              <a:t>Finally you must Decide installation technique – </a:t>
            </a:r>
            <a:r>
              <a:rPr lang="en-GB" sz="1800" b="0" i="0" dirty="0">
                <a:solidFill>
                  <a:srgbClr val="000000"/>
                </a:solidFill>
                <a:effectLst/>
                <a:latin typeface="Arial" panose="020B0604020202020204" pitchFamily="34" charset="0"/>
              </a:rPr>
              <a:t>best to select a technique suitable for your structure and budget. </a:t>
            </a:r>
            <a:endParaRPr lang="en-GB"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20</a:t>
            </a:fld>
            <a:endParaRPr lang="en-GB"/>
          </a:p>
        </p:txBody>
      </p:sp>
    </p:spTree>
    <p:extLst>
      <p:ext uri="{BB962C8B-B14F-4D97-AF65-F5344CB8AC3E}">
        <p14:creationId xmlns:p14="http://schemas.microsoft.com/office/powerpoint/2010/main" val="3353838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rial" panose="020B0604020202020204" pitchFamily="34" charset="0"/>
              </a:rPr>
              <a:t>Once you know what type of solution you want to implement, you must consider if an existing off the shelf products from specialist suppliers and manufacturers suit the needs of the project or if non-specialist suppliers are more suitable. The figures shown are some off the shelf products currently available.</a:t>
            </a: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21</a:t>
            </a:fld>
            <a:endParaRPr lang="en-GB"/>
          </a:p>
        </p:txBody>
      </p:sp>
    </p:spTree>
    <p:extLst>
      <p:ext uri="{BB962C8B-B14F-4D97-AF65-F5344CB8AC3E}">
        <p14:creationId xmlns:p14="http://schemas.microsoft.com/office/powerpoint/2010/main" val="2824384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sz="1800" b="0" i="0" dirty="0">
                <a:solidFill>
                  <a:srgbClr val="000000"/>
                </a:solidFill>
                <a:effectLst/>
                <a:latin typeface="Arial" panose="020B0604020202020204" pitchFamily="34" charset="0"/>
              </a:rPr>
              <a:t>After the product details are known, a feasibility assessment can be carried out. The assessment should address topics such as:</a:t>
            </a:r>
          </a:p>
          <a:p>
            <a:pPr marL="285750" indent="-285750">
              <a:buFontTx/>
              <a:buChar char="-"/>
            </a:pPr>
            <a:r>
              <a:rPr lang="en-GB" sz="1800" b="0" i="0" dirty="0">
                <a:solidFill>
                  <a:srgbClr val="000000"/>
                </a:solidFill>
                <a:effectLst/>
                <a:latin typeface="Arial" panose="020B0604020202020204" pitchFamily="34" charset="0"/>
              </a:rPr>
              <a:t>Meeting the biodiversity goals</a:t>
            </a:r>
          </a:p>
          <a:p>
            <a:pPr marL="285750" indent="-285750">
              <a:buFontTx/>
              <a:buChar char="-"/>
            </a:pPr>
            <a:r>
              <a:rPr lang="en-GB" sz="1800" b="0" i="0" dirty="0">
                <a:solidFill>
                  <a:srgbClr val="000000"/>
                </a:solidFill>
                <a:effectLst/>
                <a:latin typeface="Arial" panose="020B0604020202020204" pitchFamily="34" charset="0"/>
              </a:rPr>
              <a:t>Whole life cost</a:t>
            </a:r>
          </a:p>
          <a:p>
            <a:pPr marL="285750" indent="-285750">
              <a:buFontTx/>
              <a:buChar char="-"/>
            </a:pPr>
            <a:r>
              <a:rPr lang="en-GB" sz="1800" b="0" i="0" dirty="0">
                <a:solidFill>
                  <a:srgbClr val="000000"/>
                </a:solidFill>
                <a:effectLst/>
                <a:latin typeface="Arial" panose="020B0604020202020204" pitchFamily="34" charset="0"/>
              </a:rPr>
              <a:t>Carbon lifecycle assessment</a:t>
            </a:r>
          </a:p>
          <a:p>
            <a:pPr marL="285750" indent="-285750">
              <a:buFontTx/>
              <a:buChar char="-"/>
            </a:pPr>
            <a:r>
              <a:rPr lang="en-GB" sz="1800" b="0" i="0" dirty="0">
                <a:solidFill>
                  <a:srgbClr val="000000"/>
                </a:solidFill>
                <a:effectLst/>
                <a:latin typeface="Arial" panose="020B0604020202020204" pitchFamily="34" charset="0"/>
              </a:rPr>
              <a:t>Risk of attractive non native or invasive species</a:t>
            </a:r>
          </a:p>
          <a:p>
            <a:pPr marL="285750" indent="-285750">
              <a:buFontTx/>
              <a:buChar char="-"/>
            </a:pPr>
            <a:r>
              <a:rPr lang="en-GB" sz="1800" b="0" i="0" dirty="0">
                <a:solidFill>
                  <a:srgbClr val="000000"/>
                </a:solidFill>
                <a:effectLst/>
                <a:latin typeface="Arial" panose="020B0604020202020204" pitchFamily="34" charset="0"/>
              </a:rPr>
              <a:t>Health and safety during implementation and post construction</a:t>
            </a:r>
          </a:p>
          <a:p>
            <a:pPr marL="285750" indent="-285750">
              <a:buFontTx/>
              <a:buChar char="-"/>
            </a:pPr>
            <a:r>
              <a:rPr lang="en-GB" sz="1800" b="0" i="0" dirty="0">
                <a:solidFill>
                  <a:srgbClr val="000000"/>
                </a:solidFill>
                <a:effectLst/>
                <a:latin typeface="Arial" panose="020B0604020202020204" pitchFamily="34" charset="0"/>
              </a:rPr>
              <a:t>etc</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22</a:t>
            </a:fld>
            <a:endParaRPr lang="en-GB"/>
          </a:p>
        </p:txBody>
      </p:sp>
    </p:spTree>
    <p:extLst>
      <p:ext uri="{BB962C8B-B14F-4D97-AF65-F5344CB8AC3E}">
        <p14:creationId xmlns:p14="http://schemas.microsoft.com/office/powerpoint/2010/main" val="437668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dirty="0">
                <a:solidFill>
                  <a:srgbClr val="000000"/>
                </a:solidFill>
                <a:effectLst/>
                <a:latin typeface="Arial" panose="020B0604020202020204" pitchFamily="34" charset="0"/>
              </a:rPr>
              <a:t>When it comes to installation, identifying the right time for the enhancements to be implemented is critical to its success. Enhancements should be installed to coincide with native species settlement and recruitment windows to improve the chances of success. and reduce risk of invasive species.</a:t>
            </a:r>
          </a:p>
          <a:p>
            <a:pPr algn="l" rtl="0" fontAlgn="base">
              <a:buFont typeface="Arial" panose="020B0604020202020204" pitchFamily="34" charset="0"/>
              <a:buNone/>
            </a:pPr>
            <a:r>
              <a:rPr lang="en-GB" dirty="0"/>
              <a:t>You must </a:t>
            </a:r>
            <a:r>
              <a:rPr lang="en-GB" sz="1800" b="0" i="0" dirty="0">
                <a:solidFill>
                  <a:srgbClr val="000000"/>
                </a:solidFill>
                <a:effectLst/>
                <a:latin typeface="Arial" panose="020B0604020202020204" pitchFamily="34" charset="0"/>
              </a:rPr>
              <a:t>establish a robust monitoring and evaluation system that allows projects to measure success against the objectives set up as part of Step 7. For monitoring success, one or multiple control sites are required which define a baseline against which the new enhancement can be compared. Success measures can include</a:t>
            </a:r>
          </a:p>
          <a:p>
            <a:pPr marL="285750" indent="-285750" algn="l" rtl="0" fontAlgn="base">
              <a:buFontTx/>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Extents of colonisation or percentage cover of surfaces</a:t>
            </a:r>
          </a:p>
          <a:p>
            <a:pPr marL="285750" indent="-285750" algn="l" rtl="0" fontAlgn="base">
              <a:buFontTx/>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Number of different species, as a measure of biodiversity</a:t>
            </a:r>
          </a:p>
          <a:p>
            <a:pPr marL="285750" indent="-285750" algn="l" rtl="0" fontAlgn="base">
              <a:buFontTx/>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Abundance of each species</a:t>
            </a:r>
          </a:p>
          <a:p>
            <a:pPr marL="285750" indent="-285750" algn="l" rtl="0" fontAlgn="base">
              <a:buFontTx/>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Absence of Invasive and Non-Native or Invasive Species </a:t>
            </a:r>
          </a:p>
          <a:p>
            <a:pPr marL="0" indent="0" algn="l" rtl="0" fontAlgn="base">
              <a:buFontTx/>
              <a:buNone/>
            </a:pPr>
            <a:endParaRPr lang="en-GB" sz="1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GB" sz="1800" b="0" i="0" dirty="0">
                <a:solidFill>
                  <a:srgbClr val="000000"/>
                </a:solidFill>
                <a:effectLst/>
                <a:latin typeface="Arial" panose="020B0604020202020204" pitchFamily="34" charset="0"/>
              </a:rPr>
              <a:t>Although the ecological enhancement selection has been outlined as a linear 12-step approach, it should be noted that an iterative approach, going back to a previous step and changing the selected option, may be required to ensure that all the project requirements (cost, buildability, ecological benefits, environmental benefits, social benefits, etc.) have been considered and balanced appropriately. </a:t>
            </a:r>
          </a:p>
          <a:p>
            <a:pPr algn="l" rtl="0" fontAlgn="base">
              <a:buFont typeface="Arial" panose="020B0604020202020204" pitchFamily="34" charset="0"/>
              <a:buNone/>
            </a:pPr>
            <a:endParaRPr lang="en-GB" sz="1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GB" b="0" i="0" dirty="0">
                <a:solidFill>
                  <a:srgbClr val="000000"/>
                </a:solidFill>
                <a:effectLst/>
                <a:latin typeface="Arial" panose="020B0604020202020204" pitchFamily="34" charset="0"/>
              </a:rPr>
              <a:t>These examples are not exhaustive but provide a reference or point of discussion on the benefits and challenges that may be encountered while incorporating ecological enhancements to existing structures. The examples included are taken from several studies. The issues discussed in the following tables may or may not be all realised for other specific projects.</a:t>
            </a:r>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23</a:t>
            </a:fld>
            <a:endParaRPr lang="en-GB"/>
          </a:p>
        </p:txBody>
      </p:sp>
    </p:spTree>
    <p:extLst>
      <p:ext uri="{BB962C8B-B14F-4D97-AF65-F5344CB8AC3E}">
        <p14:creationId xmlns:p14="http://schemas.microsoft.com/office/powerpoint/2010/main" val="2592109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US">
                <a:cs typeface="Calibri"/>
              </a:rPr>
              <a:t>We will now look at examples of techniques which can be used for ecological enhancement of coastal structures and some case studies.</a:t>
            </a:r>
          </a:p>
        </p:txBody>
      </p:sp>
      <p:sp>
        <p:nvSpPr>
          <p:cNvPr id="4" name="Slide Number Placeholder 3"/>
          <p:cNvSpPr>
            <a:spLocks noGrp="1"/>
          </p:cNvSpPr>
          <p:nvPr>
            <p:ph type="sldNum" sz="quarter" idx="5"/>
          </p:nvPr>
        </p:nvSpPr>
        <p:spPr/>
        <p:txBody>
          <a:bodyPr/>
          <a:lstStyle/>
          <a:p>
            <a:pPr lvl="0"/>
            <a:fld id="{06D7DA9C-5E0E-4CF8-B01C-10208EE5F200}" type="slidenum">
              <a:rPr lang="en-US"/>
              <a:t>24</a:t>
            </a:fld>
            <a:endParaRPr lang="en-US"/>
          </a:p>
        </p:txBody>
      </p:sp>
    </p:spTree>
    <p:extLst>
      <p:ext uri="{BB962C8B-B14F-4D97-AF65-F5344CB8AC3E}">
        <p14:creationId xmlns:p14="http://schemas.microsoft.com/office/powerpoint/2010/main" val="1411857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a:t>The guidance note includes examples of different techniques but what they all have in common is the intent to create some complexity in what would otherwise be a simple structure from a geometric point of view. </a:t>
            </a:r>
            <a:endParaRPr lang="en-US"/>
          </a:p>
          <a:p>
            <a:endParaRPr lang="en-GB"/>
          </a:p>
          <a:p>
            <a:r>
              <a:rPr lang="en-GB"/>
              <a:t>-No.1 Drill-in pits, grooves and crevices in rock. They provide water retaining features, refuge and secure anchor points for sea life. Something to note is the potential difference in cost of drilling depending on the type of rock.</a:t>
            </a:r>
            <a:endParaRPr lang="en-GB">
              <a:cs typeface="Calibri"/>
            </a:endParaRPr>
          </a:p>
          <a:p>
            <a:r>
              <a:rPr lang="en-GB"/>
              <a:t>-Cut-in and cast-in rockpools are similar to the previous example but larger in size. Between cut in and cast in, the difference is in the underlying substrate which can be natural or man made and the cast in example in the figure of Technique 3 is part of a large structure which requires a different level in terms of consenting.</a:t>
            </a:r>
            <a:endParaRPr lang="en-GB">
              <a:cs typeface="Calibri"/>
            </a:endParaRPr>
          </a:p>
          <a:p>
            <a:r>
              <a:rPr lang="en-GB"/>
              <a:t>-Technique no. 4 is all about the concrete mix and texture to induce marine growth. The textured features can be imprinted in precast elements for retrofitting or cast in-situ using textured formwork.</a:t>
            </a:r>
            <a:endParaRPr lang="en-GB">
              <a:cs typeface="Calibri"/>
            </a:endParaRPr>
          </a:p>
          <a:p>
            <a:r>
              <a:rPr lang="en-GB"/>
              <a:t>-The bolt on precast panels have complex patterns and can be attached to walls, rocks and other substrates, as their size can vary. It is important to assess how to fix the panels and also their location should consider maintenance and monitoring requirements over time.</a:t>
            </a:r>
            <a:endParaRPr lang="en-GB">
              <a:cs typeface="Calibri"/>
            </a:endParaRPr>
          </a:p>
          <a:p>
            <a:r>
              <a:rPr lang="en-GB"/>
              <a:t>-The </a:t>
            </a:r>
            <a:r>
              <a:rPr lang="en-GB" err="1"/>
              <a:t>vertipools</a:t>
            </a:r>
            <a:r>
              <a:rPr lang="en-GB"/>
              <a:t> in Technique 6 are particularly suitable for environments with significant tidal range where retaining water at low stages of the tide is important to improve biodiversity. Their location within the tidal range should be based on a literature review or empirical evidence </a:t>
            </a:r>
            <a:r>
              <a:rPr lang="en-GB">
                <a:effectLst/>
              </a:rPr>
              <a:t>and </a:t>
            </a:r>
            <a:r>
              <a:rPr lang="en-GB"/>
              <a:t>just like the precast panels, their fixings should </a:t>
            </a:r>
            <a:r>
              <a:rPr lang="en-GB">
                <a:effectLst/>
              </a:rPr>
              <a:t>be </a:t>
            </a:r>
            <a:r>
              <a:rPr lang="en-GB"/>
              <a:t>designed considering the exposure to waves and currents.</a:t>
            </a:r>
            <a:endParaRPr lang="en-GB">
              <a:cs typeface="Calibri"/>
            </a:endParaRPr>
          </a:p>
          <a:p>
            <a:r>
              <a:rPr lang="en-GB"/>
              <a:t>-Technique 7 is green wall modules which are modules filled with a suitable soil substrate and a wire mesh. They are usually deployed on steep intertidal embankment walls.</a:t>
            </a:r>
            <a:endParaRPr lang="en-GB">
              <a:cs typeface="Calibri"/>
            </a:endParaRPr>
          </a:p>
          <a:p>
            <a:r>
              <a:rPr lang="en-GB"/>
              <a:t>-Technique 8 is similar to the </a:t>
            </a:r>
            <a:r>
              <a:rPr lang="en-GB" err="1"/>
              <a:t>vertipools</a:t>
            </a:r>
            <a:r>
              <a:rPr lang="en-GB"/>
              <a:t> but the prefabricated units are meant </a:t>
            </a:r>
            <a:r>
              <a:rPr lang="en-GB">
                <a:effectLst/>
              </a:rPr>
              <a:t>to </a:t>
            </a:r>
            <a:r>
              <a:rPr lang="en-GB"/>
              <a:t>be incorporated into rip rap and rock </a:t>
            </a:r>
            <a:r>
              <a:rPr lang="en-GB">
                <a:effectLst/>
              </a:rPr>
              <a:t>structures</a:t>
            </a:r>
            <a:r>
              <a:rPr lang="en-GB"/>
              <a:t> such as revetments, groynes and breakwaters</a:t>
            </a:r>
            <a:r>
              <a:rPr lang="en-GB">
                <a:effectLst/>
              </a:rPr>
              <a:t>. The </a:t>
            </a:r>
            <a:r>
              <a:rPr lang="en-GB"/>
              <a:t>blocks can incorporate different patterns and some can even be used to fulfil a structural function, in which case their design needs to be considered </a:t>
            </a:r>
            <a:r>
              <a:rPr lang="en-GB">
                <a:effectLst/>
              </a:rPr>
              <a:t>from </a:t>
            </a:r>
            <a:r>
              <a:rPr lang="en-GB"/>
              <a:t>the onset of the project.</a:t>
            </a:r>
            <a:endParaRPr lang="en-GB">
              <a:cs typeface="Calibri"/>
            </a:endParaRPr>
          </a:p>
          <a:p>
            <a:endParaRPr lang="en-GB"/>
          </a:p>
          <a:p>
            <a:r>
              <a:rPr lang="en-GB"/>
              <a:t>The Guidance Note provides further details including cost and implications with regards to consenting</a:t>
            </a:r>
            <a:r>
              <a:rPr lang="en-GB">
                <a:effectLst/>
              </a:rPr>
              <a:t>.</a:t>
            </a:r>
            <a:r>
              <a:rPr lang="en-GB"/>
              <a:t>  </a:t>
            </a:r>
            <a:endParaRPr lang="en-GB">
              <a:cs typeface="Calibri"/>
            </a:endParaRPr>
          </a:p>
          <a:p>
            <a:endParaRPr lang="en-GB" sz="1800">
              <a:latin typeface="Arial"/>
              <a:cs typeface="Arial"/>
            </a:endParaRPr>
          </a:p>
        </p:txBody>
      </p:sp>
      <p:sp>
        <p:nvSpPr>
          <p:cNvPr id="4" name="Slide Number Placeholder 3"/>
          <p:cNvSpPr>
            <a:spLocks noGrp="1"/>
          </p:cNvSpPr>
          <p:nvPr>
            <p:ph type="sldNum" sz="quarter" idx="5"/>
          </p:nvPr>
        </p:nvSpPr>
        <p:spPr/>
        <p:txBody>
          <a:bodyPr/>
          <a:lstStyle/>
          <a:p>
            <a:pPr lvl="0"/>
            <a:fld id="{06D7DA9C-5E0E-4CF8-B01C-10208EE5F200}" type="slidenum">
              <a:rPr lang="en-GB" smtClean="0"/>
              <a:t>25</a:t>
            </a:fld>
            <a:endParaRPr lang="en-GB"/>
          </a:p>
        </p:txBody>
      </p:sp>
    </p:spTree>
    <p:extLst>
      <p:ext uri="{BB962C8B-B14F-4D97-AF65-F5344CB8AC3E}">
        <p14:creationId xmlns:p14="http://schemas.microsoft.com/office/powerpoint/2010/main" val="217896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a:t>Let’s look at some case studies</a:t>
            </a:r>
            <a:endParaRPr lang="en-US"/>
          </a:p>
          <a:p>
            <a:endParaRPr lang="en-GB"/>
          </a:p>
          <a:p>
            <a:r>
              <a:rPr lang="en-GB"/>
              <a:t>In </a:t>
            </a:r>
            <a:r>
              <a:rPr lang="en-GB" b="0"/>
              <a:t>Mumbles </a:t>
            </a:r>
            <a:r>
              <a:rPr lang="en-GB"/>
              <a:t>135 No. hexagonal tiles were installed along the sea defences. Each tile is around 50cm wide, and they have a variety of patterns. The aim is to test which panels work best and preliminary results already show differences in colonisation based on pattern, location within the tidal range and exposure to waves. </a:t>
            </a:r>
            <a:endParaRPr lang="en-GB">
              <a:cs typeface="Calibri"/>
            </a:endParaRPr>
          </a:p>
          <a:p>
            <a:pPr>
              <a:defRPr/>
            </a:pPr>
            <a:endParaRPr lang="en-GB"/>
          </a:p>
          <a:p>
            <a:pPr>
              <a:defRPr/>
            </a:pPr>
            <a:r>
              <a:rPr lang="en-GB"/>
              <a:t>The </a:t>
            </a:r>
            <a:r>
              <a:rPr lang="en-GB" b="0" err="1"/>
              <a:t>Vertipools</a:t>
            </a:r>
            <a:r>
              <a:rPr lang="en-GB" b="0"/>
              <a:t> at </a:t>
            </a:r>
            <a:r>
              <a:rPr lang="en-GB" b="0" err="1"/>
              <a:t>Bouldnor</a:t>
            </a:r>
            <a:r>
              <a:rPr lang="en-GB" b="0"/>
              <a:t> Beach</a:t>
            </a:r>
            <a:r>
              <a:rPr lang="en-GB"/>
              <a:t> were installed in 2013. They were installed between Mean Tide Level and High Water Neaps on a plain concrete seawall. On the original set, more than 20 species were recorded over a few years which is double the amount that were observed in the control site in the adjacent area and some of the </a:t>
            </a:r>
            <a:r>
              <a:rPr lang="en-GB" err="1"/>
              <a:t>vertipools</a:t>
            </a:r>
            <a:r>
              <a:rPr lang="en-GB"/>
              <a:t> are now completely covered in sea life. From its success in enhancing biodiversity, further </a:t>
            </a:r>
            <a:r>
              <a:rPr lang="en-GB" err="1"/>
              <a:t>vertipools</a:t>
            </a:r>
            <a:r>
              <a:rPr lang="en-GB"/>
              <a:t> were added in 2020 as part of the </a:t>
            </a:r>
            <a:r>
              <a:rPr lang="en-GB" err="1"/>
              <a:t>Marineff</a:t>
            </a:r>
            <a:r>
              <a:rPr lang="en-GB"/>
              <a:t> project.</a:t>
            </a:r>
          </a:p>
          <a:p>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lvl="0"/>
            <a:fld id="{06D7DA9C-5E0E-4CF8-B01C-10208EE5F200}" type="slidenum">
              <a:rPr lang="en-GB" smtClean="0"/>
              <a:t>26</a:t>
            </a:fld>
            <a:endParaRPr lang="en-GB"/>
          </a:p>
        </p:txBody>
      </p:sp>
    </p:spTree>
    <p:extLst>
      <p:ext uri="{BB962C8B-B14F-4D97-AF65-F5344CB8AC3E}">
        <p14:creationId xmlns:p14="http://schemas.microsoft.com/office/powerpoint/2010/main" val="638468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a:t>The Penrhyn bay case study is an example of application of tidal pools. 6x no. tidal pools are proposed to be placed at different levels of the foreshore at the toe of an existing rock groyne as well as on a new rock groyne. Colonisation at different levels of the tide will inform future enhancements elsewhere along the North coast of Wales and the Construction is planned to be completed in late 2022 / early 2023.</a:t>
            </a:r>
            <a:endParaRPr lang="en-US"/>
          </a:p>
          <a:p>
            <a:endParaRPr lang="en-GB"/>
          </a:p>
          <a:p>
            <a:r>
              <a:rPr lang="en-GB"/>
              <a:t>The Porthcawl case study is more complex and multi purpose. The enhancement is going to be built at the toe of an existing breakwater on the lee side with the main aim to Bio-mimic the </a:t>
            </a:r>
            <a:r>
              <a:rPr lang="en-GB" err="1"/>
              <a:t>Sabellaria</a:t>
            </a:r>
            <a:r>
              <a:rPr lang="en-GB"/>
              <a:t> (reef worm) habitat which is present in the area but also retain water at low tide. Contrary to the previous case study, this will be achieved by removing some tiles in the structure causing a depression.</a:t>
            </a:r>
            <a:endParaRPr lang="en-GB">
              <a:cs typeface="Calibri"/>
            </a:endParaRPr>
          </a:p>
          <a:p>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lvl="0"/>
            <a:fld id="{06D7DA9C-5E0E-4CF8-B01C-10208EE5F200}" type="slidenum">
              <a:rPr lang="en-GB" smtClean="0"/>
              <a:t>27</a:t>
            </a:fld>
            <a:endParaRPr lang="en-GB"/>
          </a:p>
        </p:txBody>
      </p:sp>
    </p:spTree>
    <p:extLst>
      <p:ext uri="{BB962C8B-B14F-4D97-AF65-F5344CB8AC3E}">
        <p14:creationId xmlns:p14="http://schemas.microsoft.com/office/powerpoint/2010/main" val="2131956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dirty="0"/>
              <a:t>These are the key references that have been used in this presentation, however there are many more references in the Guidance Note.</a:t>
            </a:r>
            <a:endParaRPr lang="en-US" dirty="0"/>
          </a:p>
          <a:p>
            <a:endParaRPr lang="en-GB" dirty="0"/>
          </a:p>
          <a:p>
            <a:r>
              <a:rPr lang="en-GB" dirty="0"/>
              <a:t>The first reference is the Conservation Evidence Synopsis entitled “Enhancing the Biodiversity of Marine Artificial Structures”. The guidance note has a dedicated section to the Synopsis. The synopsis compiles and summarizes in a systematic way published evidence of conservation interventions. This is a very useful resource and should be consulted. The Conservation Evidence website also allows you to search for specific interventions such as the ones we have been discussing, and gauge their success.</a:t>
            </a:r>
            <a:endParaRPr lang="en-GB" dirty="0">
              <a:cs typeface="Calibri"/>
            </a:endParaRPr>
          </a:p>
          <a:p>
            <a:endParaRPr lang="en-GB" dirty="0"/>
          </a:p>
          <a:p>
            <a:r>
              <a:rPr lang="en-GB" dirty="0"/>
              <a:t>The second reference is entitled “Design catalogue for eco-engineering of coastal artificial structures: a multifunctional approach for stakeholders and end-users”. It has a </a:t>
            </a:r>
            <a:r>
              <a:rPr lang="en-GB" b="0" i="0" dirty="0">
                <a:effectLst/>
              </a:rPr>
              <a:t>review and </a:t>
            </a:r>
            <a:r>
              <a:rPr lang="en-GB" dirty="0"/>
              <a:t>a </a:t>
            </a:r>
            <a:r>
              <a:rPr lang="en-GB" b="0" i="0" dirty="0">
                <a:effectLst/>
              </a:rPr>
              <a:t>catalogue of trialled eco-engineering options and a summary of guidance for a range of different structures.</a:t>
            </a:r>
            <a:endParaRPr lang="en-GB" dirty="0">
              <a:cs typeface="Calibri"/>
            </a:endParaRPr>
          </a:p>
          <a:p>
            <a:endParaRPr lang="en-GB" dirty="0"/>
          </a:p>
          <a:p>
            <a:r>
              <a:rPr lang="en-GB" dirty="0"/>
              <a:t>The </a:t>
            </a:r>
            <a:r>
              <a:rPr lang="en-GB" b="0" i="0" dirty="0">
                <a:effectLst/>
              </a:rPr>
              <a:t>Integrated Green Grey Infrastructure report </a:t>
            </a:r>
            <a:r>
              <a:rPr lang="en-GB" dirty="0"/>
              <a:t>presents innovations from academia and practice designed to green grey infrastructure that needs to remain primarily grey for their essential function. It has a lot of information to help better evaluate </a:t>
            </a:r>
            <a:r>
              <a:rPr lang="en-GB" b="0" i="0" dirty="0">
                <a:effectLst/>
              </a:rPr>
              <a:t>the </a:t>
            </a:r>
            <a:r>
              <a:rPr lang="en-GB" dirty="0"/>
              <a:t>potential benefits and limitations </a:t>
            </a:r>
            <a:r>
              <a:rPr lang="en-GB" b="0" i="0" dirty="0">
                <a:effectLst/>
              </a:rPr>
              <a:t>of </a:t>
            </a:r>
            <a:r>
              <a:rPr lang="en-GB" dirty="0"/>
              <a:t>using </a:t>
            </a:r>
            <a:r>
              <a:rPr lang="en-GB" b="0" i="0" dirty="0">
                <a:effectLst/>
              </a:rPr>
              <a:t>integrated green grey infrastructure measures </a:t>
            </a:r>
            <a:r>
              <a:rPr lang="en-GB" dirty="0"/>
              <a:t>compared to traditional grey engineering solutions.</a:t>
            </a:r>
            <a:endParaRPr lang="en-GB" dirty="0">
              <a:cs typeface="Calibri"/>
            </a:endParaRPr>
          </a:p>
          <a:p>
            <a:endParaRPr lang="en-GB" dirty="0"/>
          </a:p>
          <a:p>
            <a:r>
              <a:rPr lang="en-GB" dirty="0"/>
              <a:t>This completes the NRW training toolkit on Ecological Enhancement of Coastal Structures. Thank you.</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lvl="0"/>
            <a:fld id="{06D7DA9C-5E0E-4CF8-B01C-10208EE5F200}" type="slidenum">
              <a:rPr lang="en-GB" smtClean="0"/>
              <a:t>28</a:t>
            </a:fld>
            <a:endParaRPr lang="en-GB"/>
          </a:p>
        </p:txBody>
      </p:sp>
    </p:spTree>
    <p:extLst>
      <p:ext uri="{BB962C8B-B14F-4D97-AF65-F5344CB8AC3E}">
        <p14:creationId xmlns:p14="http://schemas.microsoft.com/office/powerpoint/2010/main" val="317338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1 of the training toolbox will look to provide the context of the coastal enhancements guidance note looking at the purpose of the document, the key drivers and the assets associated</a:t>
            </a:r>
          </a:p>
          <a:p>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3</a:t>
            </a:fld>
            <a:endParaRPr lang="en-GB"/>
          </a:p>
        </p:txBody>
      </p:sp>
    </p:spTree>
    <p:extLst>
      <p:ext uri="{BB962C8B-B14F-4D97-AF65-F5344CB8AC3E}">
        <p14:creationId xmlns:p14="http://schemas.microsoft.com/office/powerpoint/2010/main" val="330483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cs typeface="Arial" panose="020B0604020202020204" pitchFamily="34" charset="0"/>
              </a:rPr>
              <a:t>One objective of coastal eco-engineering is to enhance marine biodiversity to comply with legislative requirements and to support policy targets to reverse the loss of marine biodiversity (</a:t>
            </a:r>
            <a:r>
              <a:rPr lang="en-GB" dirty="0">
                <a:solidFill>
                  <a:srgbClr val="000000"/>
                </a:solidFill>
                <a:latin typeface="Arial" panose="020B0604020202020204" pitchFamily="34" charset="0"/>
                <a:cs typeface="Arial" panose="020B0604020202020204" pitchFamily="34" charset="0"/>
              </a:rPr>
              <a:t>key drivers include the Environment Act 2016 and the Welsh National Marine Plan 2019 listed on the left)</a:t>
            </a:r>
            <a:endParaRPr lang="en-GB" b="0" i="0" dirty="0">
              <a:solidFill>
                <a:srgbClr val="000000"/>
              </a:solidFill>
              <a:effectLst/>
              <a:latin typeface="Arial" panose="020B0604020202020204" pitchFamily="34" charset="0"/>
              <a:cs typeface="Arial" panose="020B0604020202020204" pitchFamily="34" charset="0"/>
            </a:endParaRPr>
          </a:p>
          <a:p>
            <a:r>
              <a:rPr lang="en-GB" b="0" i="0" dirty="0">
                <a:solidFill>
                  <a:srgbClr val="000000"/>
                </a:solidFill>
                <a:effectLst/>
                <a:latin typeface="Arial" panose="020B0604020202020204" pitchFamily="34" charset="0"/>
                <a:cs typeface="Arial" panose="020B0604020202020204" pitchFamily="34" charset="0"/>
              </a:rPr>
              <a:t>Another objective is to act as offsetting for impacts derived from project delivery as well as </a:t>
            </a:r>
            <a:r>
              <a:rPr lang="en-GB" b="0" i="0" dirty="0">
                <a:solidFill>
                  <a:srgbClr val="000000"/>
                </a:solidFill>
                <a:effectLst/>
                <a:latin typeface="Arial"/>
                <a:cs typeface="Arial"/>
              </a:rPr>
              <a:t>to provide enhancement following the delivery of coastal infrastructure through the management of assets.</a:t>
            </a:r>
            <a:endParaRPr lang="en-GB" b="0" i="0" dirty="0">
              <a:effectLst/>
              <a:cs typeface="Calibri"/>
            </a:endParaRPr>
          </a:p>
          <a:p>
            <a:endParaRPr lang="en-GB" dirty="0">
              <a:latin typeface="Arial" panose="020B0604020202020204" pitchFamily="34" charset="0"/>
              <a:cs typeface="Arial" panose="020B0604020202020204" pitchFamily="34" charset="0"/>
            </a:endParaRPr>
          </a:p>
          <a:p>
            <a:r>
              <a:rPr lang="en-GB" sz="1800" dirty="0">
                <a:effectLst/>
                <a:latin typeface="Segoe UI" panose="020B0502040204020203" pitchFamily="34" charset="0"/>
              </a:rPr>
              <a:t>The current guidance note focuses on ecological enhancements of existing and new infrastructure and nature based solutions such as beach nourishment or creation of intertidal saltmarshes are not considered here. Further information on these and other nature based solutions and references can be found in other NRW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The diagram on the right highlights 4 main areas that are addressed is more detail in the Guidance Note: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Firstly Benefits of </a:t>
            </a:r>
            <a:r>
              <a:rPr lang="en-GB" b="0" i="0" dirty="0">
                <a:solidFill>
                  <a:srgbClr val="000000"/>
                </a:solidFill>
                <a:effectLst/>
                <a:latin typeface="Arial" panose="020B0604020202020204" pitchFamily="34" charset="0"/>
                <a:cs typeface="Arial" panose="020B0604020202020204" pitchFamily="34" charset="0"/>
              </a:rPr>
              <a:t>using ecological enhancements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0000"/>
                </a:solidFill>
                <a:effectLst/>
                <a:latin typeface="Arial" panose="020B0604020202020204" pitchFamily="34" charset="0"/>
                <a:cs typeface="Arial" panose="020B0604020202020204" pitchFamily="34" charset="0"/>
              </a:rPr>
              <a:t>Examples of implementation,</a:t>
            </a:r>
            <a:r>
              <a:rPr lang="en-GB" b="0" i="0" dirty="0">
                <a:solidFill>
                  <a:srgbClr val="005541"/>
                </a:solidFill>
                <a:effectLst/>
                <a:latin typeface="Arial" panose="020B0604020202020204" pitchFamily="34" charset="0"/>
              </a:rPr>
              <a:t> mostly focused on the UK and using UK publications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0000"/>
                </a:solidFill>
                <a:effectLst/>
                <a:latin typeface="Arial" panose="020B0604020202020204" pitchFamily="34" charset="0"/>
                <a:cs typeface="Arial" panose="020B0604020202020204" pitchFamily="34" charset="0"/>
              </a:rPr>
              <a:t>The guidance note provides a stepped approach is provided to help users get from a starting point which can be a broad objective to actual implementation. This is not meant to be a prescriptive method, but rather a helpful resource to structure the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0000"/>
                </a:solidFill>
                <a:effectLst/>
                <a:latin typeface="Arial" panose="020B0604020202020204" pitchFamily="34" charset="0"/>
                <a:cs typeface="Arial" panose="020B0604020202020204" pitchFamily="34" charset="0"/>
              </a:rPr>
              <a:t>Lastly value for money case. Information to quantify the benefits of biodiversity is still at the initial steps, however the guidance note aims to provide some indicative information on this topic</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4</a:t>
            </a:fld>
            <a:endParaRPr lang="en-GB"/>
          </a:p>
        </p:txBody>
      </p:sp>
    </p:spTree>
    <p:extLst>
      <p:ext uri="{BB962C8B-B14F-4D97-AF65-F5344CB8AC3E}">
        <p14:creationId xmlns:p14="http://schemas.microsoft.com/office/powerpoint/2010/main" val="154299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b="0" i="0" dirty="0">
                <a:solidFill>
                  <a:srgbClr val="000000"/>
                </a:solidFill>
                <a:effectLst/>
                <a:latin typeface="Arial"/>
                <a:cs typeface="Arial"/>
              </a:rPr>
              <a:t>Ecological enhancements are artificial structures or structural modifications which support and encourage the </a:t>
            </a:r>
            <a:r>
              <a:rPr lang="en-GB" dirty="0">
                <a:latin typeface="Arial"/>
                <a:cs typeface="Arial"/>
              </a:rPr>
              <a:t>development of</a:t>
            </a:r>
            <a:r>
              <a:rPr lang="en-GB" b="0" i="0" dirty="0">
                <a:solidFill>
                  <a:srgbClr val="000000"/>
                </a:solidFill>
                <a:effectLst/>
                <a:latin typeface="Arial"/>
                <a:cs typeface="Arial"/>
              </a:rPr>
              <a:t> new biodiverse habitats. </a:t>
            </a:r>
            <a:r>
              <a:rPr lang="en-GB" b="0" i="0" dirty="0">
                <a:solidFill>
                  <a:srgbClr val="000000"/>
                </a:solidFill>
                <a:effectLst/>
                <a:latin typeface="Arial" panose="020B0604020202020204" pitchFamily="34" charset="0"/>
              </a:rPr>
              <a:t>Ecoengineering enhancements can be incorporated into new build structures but also existing structures as part of remedial works, or retrofitting. They can be applied to an entire coastal scheme, to a discrete section, or to enhance a niche habitat.</a:t>
            </a:r>
          </a:p>
          <a:p>
            <a:pPr marL="0" indent="0">
              <a:buFont typeface="Arial" panose="020B0604020202020204" pitchFamily="34" charset="0"/>
              <a:buNone/>
            </a:pPr>
            <a:endParaRPr lang="en-GB" b="0" i="0" dirty="0">
              <a:solidFill>
                <a:srgbClr val="000000"/>
              </a:solidFill>
              <a:effectLst/>
              <a:latin typeface="Arial" panose="020B0604020202020204" pitchFamily="34" charset="0"/>
            </a:endParaRPr>
          </a:p>
          <a:p>
            <a:pPr marL="0" indent="0">
              <a:buFont typeface="Arial" panose="020B0604020202020204" pitchFamily="34" charset="0"/>
              <a:buNone/>
            </a:pPr>
            <a:r>
              <a:rPr lang="en-GB" b="0" i="0" dirty="0">
                <a:solidFill>
                  <a:srgbClr val="000000"/>
                </a:solidFill>
                <a:effectLst/>
                <a:latin typeface="Arial" panose="020B0604020202020204" pitchFamily="34" charset="0"/>
              </a:rPr>
              <a:t>Marine biodiversity in the context of this report reflects the full breadth of intertidal fauna and flora. The </a:t>
            </a:r>
            <a:r>
              <a:rPr lang="en-GB" b="0" i="0" dirty="0">
                <a:solidFill>
                  <a:srgbClr val="000000"/>
                </a:solidFill>
                <a:effectLst/>
                <a:latin typeface="WordVisi_MSFontService"/>
              </a:rPr>
              <a:t>Environment (Wales) Act 2016</a:t>
            </a:r>
            <a:r>
              <a:rPr lang="en-GB" b="0" i="0" dirty="0">
                <a:solidFill>
                  <a:srgbClr val="000000"/>
                </a:solidFill>
                <a:effectLst/>
                <a:latin typeface="Arial" panose="020B0604020202020204" pitchFamily="34" charset="0"/>
              </a:rPr>
              <a:t>  lists habitats and species of principal importance for the purpose of maintaining and enhancing biodiversity in Wales:</a:t>
            </a:r>
          </a:p>
          <a:p>
            <a:pPr marL="0" indent="0">
              <a:buFont typeface="Arial" panose="020B0604020202020204" pitchFamily="34" charset="0"/>
              <a:buNone/>
            </a:pPr>
            <a:endParaRPr lang="en-GB" b="0" i="0" dirty="0">
              <a:solidFill>
                <a:srgbClr val="000000"/>
              </a:solidFill>
              <a:effectLst/>
              <a:latin typeface="Arial" panose="020B0604020202020204" pitchFamily="34" charset="0"/>
            </a:endParaRPr>
          </a:p>
          <a:p>
            <a:pPr marL="0" indent="0">
              <a:buFont typeface="Arial" panose="020B0604020202020204" pitchFamily="34" charset="0"/>
              <a:buNone/>
            </a:pPr>
            <a:r>
              <a:rPr lang="en-GB" b="0" i="0" dirty="0">
                <a:solidFill>
                  <a:srgbClr val="000000"/>
                </a:solidFill>
                <a:effectLst/>
                <a:latin typeface="Arial" panose="020B0604020202020204" pitchFamily="34" charset="0"/>
              </a:rPr>
              <a:t>The table on the right lists some of the priority habitats and marine species outlined in the Environment (Wales) Act 2016. </a:t>
            </a:r>
          </a:p>
          <a:p>
            <a:r>
              <a:rPr lang="en-GB" sz="1600" b="0" dirty="0">
                <a:latin typeface="Arial" panose="020B0604020202020204" pitchFamily="34" charset="0"/>
                <a:cs typeface="Arial" panose="020B0604020202020204" pitchFamily="34" charset="0"/>
              </a:rPr>
              <a:t>These include L</a:t>
            </a:r>
            <a:r>
              <a:rPr lang="en-GB" sz="1200" dirty="0">
                <a:latin typeface="Arial" panose="020B0604020202020204" pitchFamily="34" charset="0"/>
                <a:cs typeface="Arial" panose="020B0604020202020204" pitchFamily="34" charset="0"/>
              </a:rPr>
              <a:t>ittoral Sediment Habitats such as Coastal saltmarsh and Littoral Rock Habitats such as Intertidal boulder communities. </a:t>
            </a:r>
          </a:p>
          <a:p>
            <a:endParaRPr lang="en-GB" sz="1600" b="1" dirty="0">
              <a:latin typeface="Arial" panose="020B0604020202020204" pitchFamily="34" charset="0"/>
              <a:cs typeface="Arial" panose="020B0604020202020204" pitchFamily="34" charset="0"/>
            </a:endParaRPr>
          </a:p>
          <a:p>
            <a:r>
              <a:rPr lang="en-GB" sz="1600" b="0" dirty="0">
                <a:latin typeface="Arial" panose="020B0604020202020204" pitchFamily="34" charset="0"/>
                <a:cs typeface="Arial" panose="020B0604020202020204" pitchFamily="34" charset="0"/>
              </a:rPr>
              <a:t>The Priority Marine Species which can benefit from ecological enhancements of coastal structures include the native oyster and although not directly within the area of influence of coastal enhancements, other species such as cetaceans may benefit indirectly.</a:t>
            </a:r>
            <a:endParaRPr lang="en-GB" b="0" i="0" dirty="0">
              <a:solidFill>
                <a:srgbClr val="000000"/>
              </a:solidFill>
              <a:effectLst/>
              <a:latin typeface="Arial" panose="020B0604020202020204" pitchFamily="34"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lvl="0"/>
            <a:fld id="{06D7DA9C-5E0E-4CF8-B01C-10208EE5F200}" type="slidenum">
              <a:rPr lang="en-GB" smtClean="0"/>
              <a:t>5</a:t>
            </a:fld>
            <a:endParaRPr lang="en-GB"/>
          </a:p>
        </p:txBody>
      </p:sp>
    </p:spTree>
    <p:extLst>
      <p:ext uri="{BB962C8B-B14F-4D97-AF65-F5344CB8AC3E}">
        <p14:creationId xmlns:p14="http://schemas.microsoft.com/office/powerpoint/2010/main" val="2808135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800"/>
              <a:t>Why the need for change?</a:t>
            </a:r>
          </a:p>
          <a:p>
            <a:pPr marL="0" indent="0">
              <a:buFont typeface="Arial" panose="020B0604020202020204" pitchFamily="34" charset="0"/>
              <a:buNone/>
            </a:pPr>
            <a:r>
              <a:rPr lang="en-GB" sz="2800"/>
              <a:t>Due to climate change, by 2050 Wales is expected to see an 1.34°C in its annual summer temperature and a 16% decrease in summer precipitation. </a:t>
            </a:r>
          </a:p>
          <a:p>
            <a:pPr marL="0" indent="0">
              <a:buFont typeface="Arial" panose="020B0604020202020204" pitchFamily="34" charset="0"/>
              <a:buNone/>
            </a:pPr>
            <a:r>
              <a:rPr lang="en-GB" sz="2800"/>
              <a:t>These significant changes can have adverse effects on marine ecosystems. Sea level rise and the hard engineering designed to protect assets can lead to Coastal squeeze and reduces the size of the intertidal zone.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800"/>
              <a:t>Hard engineering structures typically designed for flood protection and erosion control have historically have lacked driver to promote biological diversity, Issues with typical hard engineering assets:</a:t>
            </a:r>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t>Smooth untextured surface, made from quarried rock or synthetic materials (concrete/ plastic) - different surface properties than natural coastal rock, therefore local organisms struggle to attach.</a:t>
            </a:r>
          </a:p>
          <a:p>
            <a:pPr marL="285750" indent="-285750">
              <a:buFont typeface="Arial" panose="020B0604020202020204" pitchFamily="34" charset="0"/>
              <a:buChar char="•"/>
            </a:pPr>
            <a:r>
              <a:rPr lang="en-GB" sz="2800"/>
              <a:t>Coastal Hardening from the use of hard materials such as Concrete or Granite, weathers at a slower rate. The lack of complexity of the shoreline can lower the biodiversity</a:t>
            </a:r>
          </a:p>
          <a:p>
            <a:pPr marL="285750" indent="-285750">
              <a:buFont typeface="Arial" panose="020B0604020202020204" pitchFamily="34" charset="0"/>
              <a:buChar char="•"/>
            </a:pPr>
            <a:r>
              <a:rPr lang="en-GB" sz="1800" b="0" i="0">
                <a:solidFill>
                  <a:srgbClr val="000000"/>
                </a:solidFill>
                <a:effectLst/>
                <a:latin typeface="Arial" panose="020B0604020202020204" pitchFamily="34" charset="0"/>
              </a:rPr>
              <a:t>They also tend to have homogenous shapes and lack the variety of microhabitats that are known to be important for supporting biodiversity in natural reef habitats.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a:solidFill>
                  <a:srgbClr val="000000"/>
                </a:solidFill>
                <a:effectLst/>
                <a:latin typeface="Arial" panose="020B0604020202020204" pitchFamily="34" charset="0"/>
              </a:rPr>
              <a:t>Coastal squeeze </a:t>
            </a:r>
            <a:r>
              <a:rPr lang="en-GB" sz="1200" b="0" i="0">
                <a:latin typeface="Arial" panose="020B0604020202020204" pitchFamily="34" charset="0"/>
                <a:cs typeface="Arial" panose="020B0604020202020204" pitchFamily="34" charset="0"/>
              </a:rPr>
              <a:t>where retreating habitats are blocked by hard engineered structures, amplified by sea level rise</a:t>
            </a:r>
            <a:endParaRPr lang="en-GB"/>
          </a:p>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lvl="0"/>
            <a:fld id="{06D7DA9C-5E0E-4CF8-B01C-10208EE5F200}" type="slidenum">
              <a:rPr lang="en-GB" smtClean="0"/>
              <a:t>6</a:t>
            </a:fld>
            <a:endParaRPr lang="en-GB"/>
          </a:p>
        </p:txBody>
      </p:sp>
    </p:spTree>
    <p:extLst>
      <p:ext uri="{BB962C8B-B14F-4D97-AF65-F5344CB8AC3E}">
        <p14:creationId xmlns:p14="http://schemas.microsoft.com/office/powerpoint/2010/main" val="329800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Examples of hard engineering assets in the coastal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Open Channels (tidal)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Embankments - </a:t>
            </a:r>
            <a:r>
              <a:rPr lang="en-GB" b="0" i="0">
                <a:solidFill>
                  <a:srgbClr val="000000"/>
                </a:solidFill>
                <a:effectLst/>
                <a:latin typeface="Arial" panose="020B0604020202020204" pitchFamily="34" charset="0"/>
              </a:rPr>
              <a:t>including concrete faced, gabions, rock armour and riprap engineered embankments</a:t>
            </a:r>
            <a:endParaRPr lang="en-GB">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Spillways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Bridge abutments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Ramps and Slipways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Steps and walls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lvl="0"/>
            <a:fld id="{06D7DA9C-5E0E-4CF8-B01C-10208EE5F200}" type="slidenum">
              <a:rPr lang="en-GB" smtClean="0"/>
              <a:t>7</a:t>
            </a:fld>
            <a:endParaRPr lang="en-GB"/>
          </a:p>
        </p:txBody>
      </p:sp>
    </p:spTree>
    <p:extLst>
      <p:ext uri="{BB962C8B-B14F-4D97-AF65-F5344CB8AC3E}">
        <p14:creationId xmlns:p14="http://schemas.microsoft.com/office/powerpoint/2010/main" val="83167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Examples of hard engineering assets in the coastal environment (cont.)</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Outfalls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Arial" panose="020B0604020202020204" pitchFamily="34" charset="0"/>
                <a:cs typeface="Arial" panose="020B0604020202020204" pitchFamily="34" charset="0"/>
              </a:rPr>
              <a:t>Rock Groynes - </a:t>
            </a:r>
            <a:r>
              <a:rPr lang="en-GB" b="0" i="0">
                <a:solidFill>
                  <a:srgbClr val="000000"/>
                </a:solidFill>
                <a:effectLst/>
                <a:latin typeface="Arial" panose="020B0604020202020204" pitchFamily="34" charset="0"/>
              </a:rPr>
              <a:t>including rock armour, riprap and concrete groynes. Rock and concrete armour revetments and breakwaters can also be included here.</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Walls - </a:t>
            </a:r>
            <a:r>
              <a:rPr lang="en-GB" b="0" i="0">
                <a:solidFill>
                  <a:srgbClr val="000000"/>
                </a:solidFill>
                <a:effectLst/>
                <a:latin typeface="Arial" panose="020B0604020202020204" pitchFamily="34" charset="0"/>
              </a:rPr>
              <a:t>including concrete and masonry walls</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Weirs</a:t>
            </a:r>
          </a:p>
          <a:p>
            <a:pPr marL="285750" indent="-285750">
              <a:buFont typeface="Arial" panose="020B0604020202020204" pitchFamily="34" charset="0"/>
              <a:buChar char="•"/>
            </a:pPr>
            <a:endParaRPr lang="en-GB" b="0" i="0">
              <a:solidFill>
                <a:srgbClr val="000000"/>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GB" b="0" i="0">
                <a:solidFill>
                  <a:srgbClr val="000000"/>
                </a:solidFill>
                <a:effectLst/>
                <a:latin typeface="Arial" panose="020B0604020202020204" pitchFamily="34" charset="0"/>
                <a:cs typeface="Arial" panose="020B0604020202020204" pitchFamily="34" charset="0"/>
              </a:rPr>
              <a:t>Ageing assets present an opportunity for the introduction of ecological enhancements as part of remedial, refurbishment and upgrade works, whether these be modifications to or replacement of existing assets. </a:t>
            </a:r>
            <a:endParaRPr lang="en-GB" sz="1200" b="0" i="0">
              <a:solidFill>
                <a:srgbClr val="000000"/>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200" b="0" i="0">
                <a:solidFill>
                  <a:srgbClr val="000000"/>
                </a:solidFill>
                <a:effectLst/>
                <a:latin typeface="Arial" panose="020B0604020202020204" pitchFamily="34" charset="0"/>
                <a:cs typeface="Arial" panose="020B0604020202020204" pitchFamily="34" charset="0"/>
              </a:rPr>
              <a:t>Where an aged asset is to be replaced with a new structure, ecological enhancements can be embedded within the design of the new structure from the outset. </a:t>
            </a:r>
            <a:endParaRPr lang="en-GB"/>
          </a:p>
        </p:txBody>
      </p:sp>
      <p:sp>
        <p:nvSpPr>
          <p:cNvPr id="4" name="Slide Number Placeholder 3"/>
          <p:cNvSpPr>
            <a:spLocks noGrp="1"/>
          </p:cNvSpPr>
          <p:nvPr>
            <p:ph type="sldNum" sz="quarter" idx="5"/>
          </p:nvPr>
        </p:nvSpPr>
        <p:spPr/>
        <p:txBody>
          <a:bodyPr/>
          <a:lstStyle/>
          <a:p>
            <a:pPr lvl="0"/>
            <a:fld id="{06D7DA9C-5E0E-4CF8-B01C-10208EE5F200}" type="slidenum">
              <a:rPr lang="en-GB" smtClean="0"/>
              <a:t>8</a:t>
            </a:fld>
            <a:endParaRPr lang="en-GB"/>
          </a:p>
        </p:txBody>
      </p:sp>
    </p:spTree>
    <p:extLst>
      <p:ext uri="{BB962C8B-B14F-4D97-AF65-F5344CB8AC3E}">
        <p14:creationId xmlns:p14="http://schemas.microsoft.com/office/powerpoint/2010/main" val="287373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700463"/>
          </a:xfrm>
        </p:spPr>
      </p:sp>
      <p:sp>
        <p:nvSpPr>
          <p:cNvPr id="3" name="Notes Placeholder 2"/>
          <p:cNvSpPr>
            <a:spLocks noGrp="1"/>
          </p:cNvSpPr>
          <p:nvPr>
            <p:ph type="body" idx="1"/>
          </p:nvPr>
        </p:nvSpPr>
        <p:spPr/>
        <p:txBody>
          <a:bodyPr/>
          <a:lstStyle/>
          <a:p>
            <a:r>
              <a:rPr lang="en-GB" dirty="0"/>
              <a:t>The next part focuses on consenting and delivery often associated with ecological enhancements</a:t>
            </a:r>
          </a:p>
        </p:txBody>
      </p:sp>
      <p:sp>
        <p:nvSpPr>
          <p:cNvPr id="4" name="Slide Number Placeholder 3"/>
          <p:cNvSpPr>
            <a:spLocks noGrp="1"/>
          </p:cNvSpPr>
          <p:nvPr>
            <p:ph type="sldNum" sz="quarter" idx="5"/>
          </p:nvPr>
        </p:nvSpPr>
        <p:spPr/>
        <p:txBody>
          <a:bodyPr/>
          <a:lstStyle/>
          <a:p>
            <a:pPr lvl="0"/>
            <a:fld id="{06D7DA9C-5E0E-4CF8-B01C-10208EE5F200}" type="slidenum">
              <a:rPr lang="en-GB" smtClean="0"/>
              <a:t>9</a:t>
            </a:fld>
            <a:endParaRPr lang="en-GB"/>
          </a:p>
        </p:txBody>
      </p:sp>
    </p:spTree>
    <p:extLst>
      <p:ext uri="{BB962C8B-B14F-4D97-AF65-F5344CB8AC3E}">
        <p14:creationId xmlns:p14="http://schemas.microsoft.com/office/powerpoint/2010/main" val="3806962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EB5024F-67A0-45E5-9F5B-EF7299F7C3AD}"/>
              </a:ext>
            </a:extLst>
          </p:cNvPr>
          <p:cNvPicPr>
            <a:picLocks noChangeAspect="1"/>
          </p:cNvPicPr>
          <p:nvPr/>
        </p:nvPicPr>
        <p:blipFill>
          <a:blip r:embed="rId2"/>
          <a:srcRect/>
          <a:stretch>
            <a:fillRect/>
          </a:stretch>
        </p:blipFill>
        <p:spPr>
          <a:xfrm>
            <a:off x="0" y="4365629"/>
            <a:ext cx="9144000" cy="2492370"/>
          </a:xfrm>
          <a:prstGeom prst="rect">
            <a:avLst/>
          </a:prstGeom>
          <a:noFill/>
          <a:ln cap="flat">
            <a:noFill/>
          </a:ln>
        </p:spPr>
      </p:pic>
    </p:spTree>
    <p:extLst>
      <p:ext uri="{BB962C8B-B14F-4D97-AF65-F5344CB8AC3E}">
        <p14:creationId xmlns:p14="http://schemas.microsoft.com/office/powerpoint/2010/main" val="38814120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9590E39-8853-4894-AF5E-18BE88EF9651}"/>
              </a:ext>
            </a:extLst>
          </p:cNvPr>
          <p:cNvSpPr txBox="1">
            <a:spLocks noGrp="1"/>
          </p:cNvSpPr>
          <p:nvPr>
            <p:ph type="body" idx="2"/>
          </p:nvPr>
        </p:nvSpPr>
        <p:spPr>
          <a:xfrm>
            <a:off x="6980236" y="1989140"/>
            <a:ext cx="1839909" cy="4608210"/>
          </a:xfrm>
        </p:spPr>
        <p:txBody>
          <a:bodyPr>
            <a:noAutofit/>
          </a:bodyPr>
          <a:lstStyle>
            <a:lvl1pPr>
              <a:defRPr sz="1400" b="0" i="1">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05550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90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40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19E2F836-BD2D-46A6-A28A-B83DFF4F97C1}"/>
              </a:ext>
            </a:extLst>
          </p:cNvPr>
          <p:cNvSpPr txBox="1">
            <a:spLocks noGrp="1"/>
          </p:cNvSpPr>
          <p:nvPr>
            <p:ph type="title"/>
          </p:nvPr>
        </p:nvSpPr>
        <p:spPr>
          <a:xfrm>
            <a:off x="320954" y="476667"/>
            <a:ext cx="6581778" cy="657005"/>
          </a:xfrm>
          <a:prstGeom prst="rect">
            <a:avLst/>
          </a:prstGeom>
          <a:noFill/>
          <a:ln>
            <a:noFill/>
          </a:ln>
        </p:spPr>
        <p:txBody>
          <a:bodyPr vert="horz" wrap="square" lIns="0" tIns="0" rIns="0" bIns="0" anchor="ctr" anchorCtr="0" compatLnSpc="1">
            <a:noAutofit/>
          </a:bodyPr>
          <a:lstStyle>
            <a:lvl1pPr>
              <a:defRPr>
                <a:solidFill>
                  <a:srgbClr val="3A645A"/>
                </a:solidFill>
              </a:defRPr>
            </a:lvl1pPr>
          </a:lstStyle>
          <a:p>
            <a:pPr lvl="0"/>
            <a:r>
              <a:rPr lang="en-GB">
                <a:solidFill>
                  <a:srgbClr val="005541"/>
                </a:solidFill>
              </a:rPr>
              <a:t>Example slide </a:t>
            </a:r>
          </a:p>
        </p:txBody>
      </p:sp>
      <p:sp>
        <p:nvSpPr>
          <p:cNvPr id="9" name="Text Placeholder 2">
            <a:extLst>
              <a:ext uri="{FF2B5EF4-FFF2-40B4-BE49-F238E27FC236}">
                <a16:creationId xmlns:a16="http://schemas.microsoft.com/office/drawing/2014/main" id="{1CA2C472-D509-4562-95E5-862495F7320E}"/>
              </a:ext>
            </a:extLst>
          </p:cNvPr>
          <p:cNvSpPr txBox="1">
            <a:spLocks noGrp="1"/>
          </p:cNvSpPr>
          <p:nvPr>
            <p:ph idx="1"/>
          </p:nvPr>
        </p:nvSpPr>
        <p:spPr>
          <a:xfrm>
            <a:off x="323853" y="1916829"/>
            <a:ext cx="8362946" cy="4209330"/>
          </a:xfrm>
          <a:prstGeom prst="rect">
            <a:avLst/>
          </a:prstGeom>
          <a:noFill/>
          <a:ln>
            <a:noFill/>
          </a:ln>
        </p:spPr>
        <p:txBody>
          <a:bodyPr vert="horz" wrap="square" lIns="0" tIns="0" rIns="0" bIns="0" anchor="t" anchorCtr="0" compatLnSpc="1">
            <a:normAutofit/>
          </a:bodyPr>
          <a:lstStyle>
            <a:lvl1pPr>
              <a:defRPr>
                <a:solidFill>
                  <a:srgbClr val="00554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993684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FC75003-96B4-4820-A6C7-29EEAD023F6F}"/>
              </a:ext>
            </a:extLst>
          </p:cNvPr>
          <p:cNvPicPr>
            <a:picLocks noChangeAspect="1"/>
          </p:cNvPicPr>
          <p:nvPr/>
        </p:nvPicPr>
        <p:blipFill>
          <a:blip r:embed="rId2"/>
          <a:srcRect/>
          <a:stretch>
            <a:fillRect/>
          </a:stretch>
        </p:blipFill>
        <p:spPr>
          <a:xfrm>
            <a:off x="0" y="4365629"/>
            <a:ext cx="9144000" cy="2492370"/>
          </a:xfrm>
          <a:prstGeom prst="rect">
            <a:avLst/>
          </a:prstGeom>
          <a:noFill/>
          <a:ln cap="flat">
            <a:noFill/>
          </a:ln>
        </p:spPr>
      </p:pic>
    </p:spTree>
    <p:extLst>
      <p:ext uri="{BB962C8B-B14F-4D97-AF65-F5344CB8AC3E}">
        <p14:creationId xmlns:p14="http://schemas.microsoft.com/office/powerpoint/2010/main" val="20598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1156D17-546C-4F07-BBDD-7C79B006C0B7}"/>
              </a:ext>
            </a:extLst>
          </p:cNvPr>
          <p:cNvSpPr txBox="1">
            <a:spLocks noGrp="1"/>
          </p:cNvSpPr>
          <p:nvPr>
            <p:ph idx="1"/>
          </p:nvPr>
        </p:nvSpPr>
        <p:spPr>
          <a:xfrm>
            <a:off x="4774118" y="1916829"/>
            <a:ext cx="4038603" cy="4525959"/>
          </a:xfrm>
        </p:spPr>
        <p:txBody>
          <a:bodyPr>
            <a:noAutofit/>
          </a:bodyPr>
          <a:lstStyle>
            <a:lvl1pPr>
              <a:spcBef>
                <a:spcPts val="500"/>
              </a:spcBef>
              <a:defRPr sz="2000">
                <a:solidFill>
                  <a:srgbClr val="005541"/>
                </a:solidFill>
              </a:defRPr>
            </a:lvl1pPr>
            <a:lvl2pPr>
              <a:spcBef>
                <a:spcPts val="500"/>
              </a:spcBef>
              <a:defRPr sz="2000"/>
            </a:lvl2pPr>
            <a:lvl3pPr>
              <a:spcBef>
                <a:spcPts val="500"/>
              </a:spcBef>
              <a:defRPr sz="20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4925CB3E-84B9-49D7-A184-A062EFC26C61}"/>
              </a:ext>
            </a:extLst>
          </p:cNvPr>
          <p:cNvSpPr txBox="1">
            <a:spLocks noGrp="1"/>
          </p:cNvSpPr>
          <p:nvPr>
            <p:ph idx="10"/>
          </p:nvPr>
        </p:nvSpPr>
        <p:spPr>
          <a:xfrm>
            <a:off x="533397" y="1916828"/>
            <a:ext cx="4038603" cy="4525959"/>
          </a:xfrm>
        </p:spPr>
        <p:txBody>
          <a:bodyPr>
            <a:noAutofit/>
          </a:bodyPr>
          <a:lstStyle>
            <a:lvl1pPr>
              <a:spcBef>
                <a:spcPts val="500"/>
              </a:spcBef>
              <a:defRPr sz="2000">
                <a:solidFill>
                  <a:srgbClr val="005541"/>
                </a:solidFill>
              </a:defRPr>
            </a:lvl1pPr>
            <a:lvl2pPr>
              <a:spcBef>
                <a:spcPts val="500"/>
              </a:spcBef>
              <a:defRPr sz="2000"/>
            </a:lvl2pPr>
            <a:lvl3pPr>
              <a:spcBef>
                <a:spcPts val="500"/>
              </a:spcBef>
              <a:defRPr sz="20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08018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orizontal">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510798B4-3674-4339-96D0-BB9709651FAB}"/>
              </a:ext>
            </a:extLst>
          </p:cNvPr>
          <p:cNvSpPr txBox="1">
            <a:spLocks noGrp="1"/>
          </p:cNvSpPr>
          <p:nvPr>
            <p:ph idx="4294967295"/>
          </p:nvPr>
        </p:nvSpPr>
        <p:spPr>
          <a:xfrm>
            <a:off x="323853" y="4293098"/>
            <a:ext cx="8488868" cy="2159995"/>
          </a:xfrm>
        </p:spPr>
        <p:txBody>
          <a:bodyPr>
            <a:noAutofit/>
          </a:bodyPr>
          <a:lstStyle>
            <a:lvl1pPr>
              <a:spcBef>
                <a:spcPts val="500"/>
              </a:spcBef>
              <a:defRPr sz="2000">
                <a:solidFill>
                  <a:srgbClr val="005541"/>
                </a:solidFill>
              </a:defRPr>
            </a:lvl1pPr>
            <a:lvl2pPr>
              <a:spcBef>
                <a:spcPts val="500"/>
              </a:spcBef>
              <a:defRPr sz="2000"/>
            </a:lvl2pPr>
            <a:lvl3pPr>
              <a:spcBef>
                <a:spcPts val="500"/>
              </a:spcBef>
              <a:defRPr sz="20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71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BE2ECDF7-DDBA-480A-964C-F3EDB9A4A095}"/>
              </a:ext>
            </a:extLst>
          </p:cNvPr>
          <p:cNvSpPr txBox="1">
            <a:spLocks noGrp="1"/>
          </p:cNvSpPr>
          <p:nvPr>
            <p:ph idx="2"/>
          </p:nvPr>
        </p:nvSpPr>
        <p:spPr>
          <a:xfrm>
            <a:off x="323853" y="2708919"/>
            <a:ext cx="4168804" cy="3951286"/>
          </a:xfrm>
        </p:spPr>
        <p:txBody>
          <a:bodyPr>
            <a:noAutofit/>
          </a:bodyPr>
          <a:lstStyle>
            <a:lvl1pPr>
              <a:spcBef>
                <a:spcPts val="500"/>
              </a:spcBef>
              <a:defRPr sz="2000">
                <a:solidFill>
                  <a:srgbClr val="005541"/>
                </a:solidFill>
              </a:defRPr>
            </a:lvl1pPr>
            <a:lvl2pPr>
              <a:spcBef>
                <a:spcPts val="500"/>
              </a:spcBef>
              <a:defRPr sz="2000"/>
            </a:lvl2pPr>
            <a:lvl3pPr>
              <a:spcBef>
                <a:spcPts val="500"/>
              </a:spcBef>
              <a:defRPr sz="20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4">
            <a:extLst>
              <a:ext uri="{FF2B5EF4-FFF2-40B4-BE49-F238E27FC236}">
                <a16:creationId xmlns:a16="http://schemas.microsoft.com/office/drawing/2014/main" id="{D08FA48A-E700-4260-B72B-F705B8EDDE68}"/>
              </a:ext>
            </a:extLst>
          </p:cNvPr>
          <p:cNvSpPr txBox="1">
            <a:spLocks noGrp="1"/>
          </p:cNvSpPr>
          <p:nvPr>
            <p:ph type="body" idx="1"/>
          </p:nvPr>
        </p:nvSpPr>
        <p:spPr>
          <a:xfrm>
            <a:off x="4651351" y="1989140"/>
            <a:ext cx="4168804" cy="639759"/>
          </a:xfrm>
        </p:spPr>
        <p:txBody>
          <a:bodyPr anchor="b">
            <a:noAutofit/>
          </a:bodyPr>
          <a:lstStyle>
            <a:lvl1pPr>
              <a:defRPr>
                <a:solidFill>
                  <a:srgbClr val="005541"/>
                </a:solidFill>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C2A9F303-3E41-4F49-B885-98C613F1909D}"/>
              </a:ext>
            </a:extLst>
          </p:cNvPr>
          <p:cNvSpPr txBox="1">
            <a:spLocks noGrp="1"/>
          </p:cNvSpPr>
          <p:nvPr>
            <p:ph idx="4"/>
          </p:nvPr>
        </p:nvSpPr>
        <p:spPr>
          <a:xfrm>
            <a:off x="4651351" y="2708919"/>
            <a:ext cx="4168804" cy="3951286"/>
          </a:xfrm>
        </p:spPr>
        <p:txBody>
          <a:bodyPr>
            <a:noAutofit/>
          </a:bodyPr>
          <a:lstStyle>
            <a:lvl1pPr>
              <a:spcBef>
                <a:spcPts val="500"/>
              </a:spcBef>
              <a:defRPr sz="2000">
                <a:solidFill>
                  <a:srgbClr val="005541"/>
                </a:solidFill>
              </a:defRPr>
            </a:lvl1pPr>
            <a:lvl2pPr>
              <a:spcBef>
                <a:spcPts val="500"/>
              </a:spcBef>
              <a:defRPr sz="2000"/>
            </a:lvl2pPr>
            <a:lvl3pPr>
              <a:spcBef>
                <a:spcPts val="500"/>
              </a:spcBef>
              <a:defRPr sz="20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1939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96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44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4137B00-B25F-447A-87CA-46B9EC078AD4}"/>
              </a:ext>
            </a:extLst>
          </p:cNvPr>
          <p:cNvSpPr txBox="1">
            <a:spLocks noGrp="1"/>
          </p:cNvSpPr>
          <p:nvPr>
            <p:ph type="body" idx="2"/>
          </p:nvPr>
        </p:nvSpPr>
        <p:spPr>
          <a:xfrm>
            <a:off x="6980236" y="1978030"/>
            <a:ext cx="1839909" cy="4542035"/>
          </a:xfrm>
        </p:spPr>
        <p:txBody>
          <a:bodyPr>
            <a:noAutofit/>
          </a:bodyPr>
          <a:lstStyle>
            <a:lvl1pPr>
              <a:spcAft>
                <a:spcPts val="600"/>
              </a:spcAft>
              <a:defRPr sz="1400" b="0" i="1">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4625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14854-685A-48B5-82B2-341E72D2DD54}"/>
              </a:ext>
            </a:extLst>
          </p:cNvPr>
          <p:cNvSpPr txBox="1">
            <a:spLocks noGrp="1"/>
          </p:cNvSpPr>
          <p:nvPr>
            <p:ph type="title"/>
          </p:nvPr>
        </p:nvSpPr>
        <p:spPr>
          <a:xfrm>
            <a:off x="323853" y="476246"/>
            <a:ext cx="6581778" cy="657005"/>
          </a:xfrm>
          <a:prstGeom prst="rect">
            <a:avLst/>
          </a:prstGeom>
          <a:noFill/>
          <a:ln>
            <a:noFill/>
          </a:ln>
        </p:spPr>
        <p:txBody>
          <a:bodyPr vert="horz" wrap="square" lIns="0" tIns="0" rIns="0" bIns="0" anchor="ctr" anchorCtr="0" compatLnSpc="1">
            <a:normAutofit/>
          </a:bodyPr>
          <a:lstStyle/>
          <a:p>
            <a:pPr lvl="0"/>
            <a:r>
              <a:rPr lang="en-US"/>
              <a:t>Click to edit Master title style</a:t>
            </a:r>
            <a:endParaRPr lang="en-GB"/>
          </a:p>
        </p:txBody>
      </p:sp>
      <p:pic>
        <p:nvPicPr>
          <p:cNvPr id="3" name="Picture 2">
            <a:extLst>
              <a:ext uri="{FF2B5EF4-FFF2-40B4-BE49-F238E27FC236}">
                <a16:creationId xmlns:a16="http://schemas.microsoft.com/office/drawing/2014/main" id="{3C20B25B-A419-43C1-879F-B39DC7C269A6}"/>
              </a:ext>
            </a:extLst>
          </p:cNvPr>
          <p:cNvPicPr>
            <a:picLocks noChangeAspect="1"/>
          </p:cNvPicPr>
          <p:nvPr/>
        </p:nvPicPr>
        <p:blipFill>
          <a:blip r:embed="rId14"/>
          <a:srcRect/>
          <a:stretch>
            <a:fillRect/>
          </a:stretch>
        </p:blipFill>
        <p:spPr>
          <a:xfrm>
            <a:off x="7124703" y="581028"/>
            <a:ext cx="1655758" cy="1173166"/>
          </a:xfrm>
          <a:prstGeom prst="rect">
            <a:avLst/>
          </a:prstGeom>
          <a:noFill/>
          <a:ln cap="flat">
            <a:noFill/>
          </a:ln>
        </p:spPr>
      </p:pic>
      <p:sp>
        <p:nvSpPr>
          <p:cNvPr id="4" name="Text Placeholder 2">
            <a:extLst>
              <a:ext uri="{FF2B5EF4-FFF2-40B4-BE49-F238E27FC236}">
                <a16:creationId xmlns:a16="http://schemas.microsoft.com/office/drawing/2014/main" id="{83B959AC-5A8C-4C8F-9E3C-E52B8BFAC25E}"/>
              </a:ext>
            </a:extLst>
          </p:cNvPr>
          <p:cNvSpPr txBox="1">
            <a:spLocks noGrp="1"/>
          </p:cNvSpPr>
          <p:nvPr>
            <p:ph type="body" idx="1"/>
          </p:nvPr>
        </p:nvSpPr>
        <p:spPr>
          <a:xfrm>
            <a:off x="323853" y="1916829"/>
            <a:ext cx="8362946" cy="4209330"/>
          </a:xfrm>
          <a:prstGeom prst="rect">
            <a:avLst/>
          </a:prstGeom>
          <a:noFill/>
          <a:ln>
            <a:noFill/>
          </a:ln>
        </p:spPr>
        <p:txBody>
          <a:bodyPr vert="horz" wrap="square" lIns="0" tIns="0" rIns="0" bIns="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AutoShape 3">
            <a:extLst>
              <a:ext uri="{FF2B5EF4-FFF2-40B4-BE49-F238E27FC236}">
                <a16:creationId xmlns:a16="http://schemas.microsoft.com/office/drawing/2014/main" id="{CEDE63C3-8417-467D-B121-A3D645CF9AA4}"/>
              </a:ext>
            </a:extLst>
          </p:cNvPr>
          <p:cNvSpPr/>
          <p:nvPr/>
        </p:nvSpPr>
        <p:spPr>
          <a:xfrm flipV="1">
            <a:off x="323853" y="428625"/>
            <a:ext cx="8496001" cy="31747"/>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262626"/>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100000"/>
        </a:lnSpc>
        <a:spcBef>
          <a:spcPts val="0"/>
        </a:spcBef>
        <a:spcAft>
          <a:spcPts val="0"/>
        </a:spcAft>
        <a:buNone/>
        <a:tabLst/>
        <a:defRPr lang="en-US" sz="3200" b="1" i="0" u="none" strike="noStrike" kern="1200" cap="none" spc="0" baseline="0">
          <a:solidFill>
            <a:srgbClr val="005541"/>
          </a:solidFill>
          <a:uFillTx/>
          <a:latin typeface="Arial"/>
        </a:defRPr>
      </a:lvl1pPr>
    </p:titleStyle>
    <p:bodyStyle>
      <a:lvl1pPr marL="0" marR="0" lvl="0" indent="0" algn="l" defTabSz="914400" rtl="0" fontAlgn="auto" hangingPunct="1">
        <a:lnSpc>
          <a:spcPct val="100000"/>
        </a:lnSpc>
        <a:spcBef>
          <a:spcPts val="600"/>
        </a:spcBef>
        <a:spcAft>
          <a:spcPts val="0"/>
        </a:spcAft>
        <a:buNone/>
        <a:tabLst/>
        <a:defRPr lang="en-US" sz="2400" b="1" i="0" u="none" strike="noStrike" kern="1200" cap="none" spc="0" baseline="0">
          <a:solidFill>
            <a:srgbClr val="0091A5"/>
          </a:solidFill>
          <a:uFillTx/>
          <a:latin typeface="Arial"/>
        </a:defRPr>
      </a:lvl1pPr>
      <a:lvl2pPr marL="0" marR="0" lvl="1" indent="0" algn="l" defTabSz="914400" rtl="0" fontAlgn="auto" hangingPunct="1">
        <a:lnSpc>
          <a:spcPct val="100000"/>
        </a:lnSpc>
        <a:spcBef>
          <a:spcPts val="600"/>
        </a:spcBef>
        <a:spcAft>
          <a:spcPts val="0"/>
        </a:spcAft>
        <a:buNone/>
        <a:tabLst/>
        <a:defRPr lang="en-US" sz="2400" b="0" i="0" u="none" strike="noStrike" kern="1200" cap="none" spc="0" baseline="0">
          <a:solidFill>
            <a:srgbClr val="000000"/>
          </a:solidFill>
          <a:uFillTx/>
          <a:latin typeface="Arial"/>
        </a:defRPr>
      </a:lvl2pPr>
      <a:lvl3pPr marL="266703" marR="0" lvl="2" indent="-266703"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3pPr>
      <a:lvl4pPr marL="542925" marR="0" lvl="3" indent="-276221"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4pPr>
      <a:lvl5pPr marL="809628" marR="0" lvl="4" indent="-266703" algn="l" defTabSz="914400" rtl="0" fontAlgn="auto" hangingPunct="1">
        <a:lnSpc>
          <a:spcPct val="100000"/>
        </a:lnSpc>
        <a:spcBef>
          <a:spcPts val="500"/>
        </a:spcBef>
        <a:spcAft>
          <a:spcPts val="0"/>
        </a:spcAft>
        <a:buSzPct val="100000"/>
        <a:buFont typeface="Wingdings" pitchFamily="2"/>
        <a:buChar char="§"/>
        <a:tabLst/>
        <a:defRPr lang="en-US" sz="20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audio" Target="../media/media14.m4a"/><Relationship Id="rId16" Type="http://schemas.openxmlformats.org/officeDocument/2006/relationships/image" Target="../media/image44.svg"/><Relationship Id="rId1" Type="http://schemas.microsoft.com/office/2007/relationships/media" Target="../media/media14.m4a"/><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audio" Target="../media/media16.m4a"/><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6.m4a"/><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notesSlide" Target="../notesSlides/notesSlide16.xml"/><Relationship Id="rId9" Type="http://schemas.openxmlformats.org/officeDocument/2006/relationships/image" Target="../media/image51.png"/><Relationship Id="rId14"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3.png"/><Relationship Id="rId2" Type="http://schemas.openxmlformats.org/officeDocument/2006/relationships/audio" Target="../media/media17.m4a"/><Relationship Id="rId16" Type="http://schemas.openxmlformats.org/officeDocument/2006/relationships/image" Target="../media/image74.svg"/><Relationship Id="rId1" Type="http://schemas.microsoft.com/office/2007/relationships/media" Target="../media/media17.m4a"/><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notesSlide" Target="../notesSlides/notesSlide17.xml"/><Relationship Id="rId9" Type="http://schemas.openxmlformats.org/officeDocument/2006/relationships/image" Target="../media/image67.png"/><Relationship Id="rId14" Type="http://schemas.openxmlformats.org/officeDocument/2006/relationships/image" Target="../media/image72.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7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Layout" Target="../slideLayouts/slideLayout2.xml"/><Relationship Id="rId7" Type="http://schemas.openxmlformats.org/officeDocument/2006/relationships/slide" Target="slide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9.xml"/><Relationship Id="rId11" Type="http://schemas.openxmlformats.org/officeDocument/2006/relationships/image" Target="../media/image6.svg"/><Relationship Id="rId5" Type="http://schemas.openxmlformats.org/officeDocument/2006/relationships/slide" Target="slide3.xml"/><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slideLayout" Target="../slideLayouts/slideLayout2.xml"/><Relationship Id="rId7" Type="http://schemas.openxmlformats.org/officeDocument/2006/relationships/image" Target="../media/image77.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jpeg"/><Relationship Id="rId11" Type="http://schemas.openxmlformats.org/officeDocument/2006/relationships/image" Target="../media/image4.png"/><Relationship Id="rId5" Type="http://schemas.openxmlformats.org/officeDocument/2006/relationships/image" Target="../media/image76.jpeg"/><Relationship Id="rId10" Type="http://schemas.openxmlformats.org/officeDocument/2006/relationships/image" Target="../media/image9.jpeg"/><Relationship Id="rId4" Type="http://schemas.openxmlformats.org/officeDocument/2006/relationships/notesSlide" Target="../notesSlides/notesSlide21.xml"/><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slide" Target="slide2.xml"/><Relationship Id="rId5" Type="http://schemas.openxmlformats.org/officeDocument/2006/relationships/image" Target="../media/image4.png"/><Relationship Id="rId10" Type="http://schemas.openxmlformats.org/officeDocument/2006/relationships/image" Target="../media/image81.jpeg"/><Relationship Id="rId4" Type="http://schemas.openxmlformats.org/officeDocument/2006/relationships/notesSlide" Target="../notesSlides/notesSlide23.xml"/><Relationship Id="rId9" Type="http://schemas.openxmlformats.org/officeDocument/2006/relationships/image" Target="../media/image80.jpe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notesSlide" Target="../notesSlides/notesSlide25.xml"/><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7.png"/><Relationship Id="rId11" Type="http://schemas.openxmlformats.org/officeDocument/2006/relationships/image" Target="../media/image6.svg"/><Relationship Id="rId5" Type="http://schemas.openxmlformats.org/officeDocument/2006/relationships/image" Target="../media/image96.png"/><Relationship Id="rId10" Type="http://schemas.openxmlformats.org/officeDocument/2006/relationships/image" Target="../media/image5.png"/><Relationship Id="rId4" Type="http://schemas.openxmlformats.org/officeDocument/2006/relationships/notesSlide" Target="../notesSlides/notesSlide28.xml"/><Relationship Id="rId9"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notesSlide" Target="../notesSlides/notesSlide6.xml"/><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eg"/><Relationship Id="rId11" Type="http://schemas.openxmlformats.org/officeDocument/2006/relationships/image" Target="../media/image4.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notesSlide" Target="../notesSlides/notesSlide7.xml"/><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eg"/><Relationship Id="rId12" Type="http://schemas.openxmlformats.org/officeDocument/2006/relationships/image" Target="../media/image6.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jpeg"/><Relationship Id="rId11" Type="http://schemas.openxmlformats.org/officeDocument/2006/relationships/image" Target="../media/image5.png"/><Relationship Id="rId5" Type="http://schemas.openxmlformats.org/officeDocument/2006/relationships/image" Target="../media/image28.jpeg"/><Relationship Id="rId10" Type="http://schemas.openxmlformats.org/officeDocument/2006/relationships/slide" Target="slide2.xml"/><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64EF-3EFC-4C97-8EFF-CA06293DE868}"/>
              </a:ext>
            </a:extLst>
          </p:cNvPr>
          <p:cNvSpPr>
            <a:spLocks noGrp="1"/>
          </p:cNvSpPr>
          <p:nvPr>
            <p:ph type="ctrTitle" idx="4294967295"/>
          </p:nvPr>
        </p:nvSpPr>
        <p:spPr>
          <a:xfrm>
            <a:off x="1143000" y="1122363"/>
            <a:ext cx="6858000" cy="2387600"/>
          </a:xfrm>
        </p:spPr>
        <p:txBody>
          <a:bodyPr/>
          <a:lstStyle/>
          <a:p>
            <a:r>
              <a:rPr lang="en-GB" dirty="0"/>
              <a:t>Coastal Enhancement Guidance Training Toolkit</a:t>
            </a:r>
          </a:p>
        </p:txBody>
      </p:sp>
      <p:pic>
        <p:nvPicPr>
          <p:cNvPr id="3" name="Slide 1" descr="press space to play audio">
            <a:hlinkClick r:id="" action="ppaction://media"/>
            <a:extLst>
              <a:ext uri="{FF2B5EF4-FFF2-40B4-BE49-F238E27FC236}">
                <a16:creationId xmlns:a16="http://schemas.microsoft.com/office/drawing/2014/main" id="{27BA589B-0DBE-4EA6-A3D7-471B31308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53" y="6274213"/>
            <a:ext cx="511590" cy="511590"/>
          </a:xfrm>
          <a:prstGeom prst="rect">
            <a:avLst/>
          </a:prstGeom>
        </p:spPr>
      </p:pic>
    </p:spTree>
    <p:extLst>
      <p:ext uri="{BB962C8B-B14F-4D97-AF65-F5344CB8AC3E}">
        <p14:creationId xmlns:p14="http://schemas.microsoft.com/office/powerpoint/2010/main" val="994177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7" fill="hold"/>
                                        <p:tgtEl>
                                          <p:spTgt spid="3"/>
                                        </p:tgtEl>
                                      </p:cBhvr>
                                    </p:cmd>
                                  </p:childTnLst>
                                </p:cTn>
                              </p:par>
                            </p:childTnLst>
                          </p:cTn>
                        </p:par>
                      </p:childTnLst>
                    </p:cTn>
                  </p:par>
                </p:childTnLst>
              </p:cTn>
              <p:nextCondLst>
                <p:cond evt="onClick" delay="0">
                  <p:tgtEl>
                    <p:spTgt spid="3"/>
                  </p:tgtEl>
                </p:cond>
              </p:nextCondLst>
            </p:seq>
            <p:audio>
              <p:cMediaNode vol="2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11718" y="382030"/>
            <a:ext cx="6581778" cy="657005"/>
          </a:xfrm>
        </p:spPr>
        <p:txBody>
          <a:bodyPr/>
          <a:lstStyle/>
          <a:p>
            <a:r>
              <a:rPr lang="en-GB" dirty="0">
                <a:solidFill>
                  <a:srgbClr val="005541"/>
                </a:solidFill>
              </a:rPr>
              <a:t>Consenting &amp; Licensing</a:t>
            </a:r>
          </a:p>
        </p:txBody>
      </p:sp>
      <p:sp>
        <p:nvSpPr>
          <p:cNvPr id="8" name="Rectangle: Rounded Corners 7">
            <a:extLst>
              <a:ext uri="{FF2B5EF4-FFF2-40B4-BE49-F238E27FC236}">
                <a16:creationId xmlns:a16="http://schemas.microsoft.com/office/drawing/2014/main" id="{B1AC7EA9-5B5C-4793-BD2C-7408D072126F}"/>
              </a:ext>
              <a:ext uri="{C183D7F6-B498-43B3-948B-1728B52AA6E4}">
                <adec:decorative xmlns:adec="http://schemas.microsoft.com/office/drawing/2017/decorative" val="1"/>
              </a:ext>
            </a:extLst>
          </p:cNvPr>
          <p:cNvSpPr/>
          <p:nvPr/>
        </p:nvSpPr>
        <p:spPr>
          <a:xfrm>
            <a:off x="2352718" y="1426125"/>
            <a:ext cx="4389158" cy="338714"/>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DA4D891F-88AA-458F-A221-30E6E71913F6}"/>
              </a:ext>
            </a:extLst>
          </p:cNvPr>
          <p:cNvSpPr txBox="1"/>
          <p:nvPr/>
        </p:nvSpPr>
        <p:spPr>
          <a:xfrm>
            <a:off x="2387942" y="1436046"/>
            <a:ext cx="4318709" cy="318872"/>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a:latin typeface="Arial" panose="020B0604020202020204" pitchFamily="34" charset="0"/>
                <a:cs typeface="Arial" panose="020B0604020202020204" pitchFamily="34" charset="0"/>
              </a:rPr>
              <a:t>Majority of</a:t>
            </a:r>
            <a:r>
              <a:rPr lang="en-GB" sz="1400" b="1" kern="1200">
                <a:latin typeface="Arial" panose="020B0604020202020204" pitchFamily="34" charset="0"/>
                <a:cs typeface="Arial" panose="020B0604020202020204" pitchFamily="34" charset="0"/>
              </a:rPr>
              <a:t> Projects</a:t>
            </a:r>
          </a:p>
        </p:txBody>
      </p:sp>
      <p:sp>
        <p:nvSpPr>
          <p:cNvPr id="11" name="Rectangle: Rounded Corners 10">
            <a:extLst>
              <a:ext uri="{FF2B5EF4-FFF2-40B4-BE49-F238E27FC236}">
                <a16:creationId xmlns:a16="http://schemas.microsoft.com/office/drawing/2014/main" id="{3F9CD3C4-2A77-4EEC-9F8C-2DDF3EEF98A7}"/>
              </a:ext>
              <a:ext uri="{C183D7F6-B498-43B3-948B-1728B52AA6E4}">
                <adec:decorative xmlns:adec="http://schemas.microsoft.com/office/drawing/2017/decorative" val="1"/>
              </a:ext>
            </a:extLst>
          </p:cNvPr>
          <p:cNvSpPr/>
          <p:nvPr/>
        </p:nvSpPr>
        <p:spPr>
          <a:xfrm>
            <a:off x="2383116" y="1901856"/>
            <a:ext cx="1437237" cy="1707424"/>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12" name="Rectangle: Rounded Corners 4">
            <a:extLst>
              <a:ext uri="{FF2B5EF4-FFF2-40B4-BE49-F238E27FC236}">
                <a16:creationId xmlns:a16="http://schemas.microsoft.com/office/drawing/2014/main" id="{B64F5984-8CDC-4F1E-BFB1-EEECC1964F86}"/>
              </a:ext>
            </a:extLst>
          </p:cNvPr>
          <p:cNvSpPr txBox="1"/>
          <p:nvPr/>
        </p:nvSpPr>
        <p:spPr>
          <a:xfrm>
            <a:off x="2414504" y="1951865"/>
            <a:ext cx="1374460" cy="160740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Baseline Data</a:t>
            </a:r>
          </a:p>
          <a:p>
            <a:pPr marL="0" lvl="0" indent="0" algn="ctr" defTabSz="577850">
              <a:lnSpc>
                <a:spcPct val="90000"/>
              </a:lnSpc>
              <a:spcBef>
                <a:spcPct val="0"/>
              </a:spcBef>
              <a:spcAft>
                <a:spcPct val="35000"/>
              </a:spcAft>
              <a:buNone/>
            </a:pPr>
            <a:r>
              <a:rPr lang="en-GB" sz="1100">
                <a:latin typeface="Arial" panose="020B0604020202020204" pitchFamily="34" charset="0"/>
                <a:cs typeface="Arial" panose="020B0604020202020204" pitchFamily="34" charset="0"/>
              </a:rPr>
              <a:t>Desk study to identify the constraints/ opportunities and inform the likely consents, licences and permits</a:t>
            </a:r>
            <a:endParaRPr lang="en-GB" sz="1100" kern="120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31C4A4C-B9D1-4BFA-B704-EED46756E429}"/>
              </a:ext>
              <a:ext uri="{C183D7F6-B498-43B3-948B-1728B52AA6E4}">
                <adec:decorative xmlns:adec="http://schemas.microsoft.com/office/drawing/2017/decorative" val="1"/>
              </a:ext>
            </a:extLst>
          </p:cNvPr>
          <p:cNvSpPr/>
          <p:nvPr/>
        </p:nvSpPr>
        <p:spPr>
          <a:xfrm>
            <a:off x="3865764" y="1896380"/>
            <a:ext cx="1437237" cy="1717344"/>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16" name="Rectangle: Rounded Corners 4">
            <a:extLst>
              <a:ext uri="{FF2B5EF4-FFF2-40B4-BE49-F238E27FC236}">
                <a16:creationId xmlns:a16="http://schemas.microsoft.com/office/drawing/2014/main" id="{D61E9919-4C98-492A-80C2-9F2628B57157}"/>
              </a:ext>
            </a:extLst>
          </p:cNvPr>
          <p:cNvSpPr txBox="1"/>
          <p:nvPr/>
        </p:nvSpPr>
        <p:spPr>
          <a:xfrm>
            <a:off x="3897152" y="1946679"/>
            <a:ext cx="1374460" cy="161674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Marine Licensing </a:t>
            </a:r>
          </a:p>
          <a:p>
            <a:pPr marL="0" lvl="0" indent="0" algn="ctr" defTabSz="577850">
              <a:lnSpc>
                <a:spcPct val="90000"/>
              </a:lnSpc>
              <a:spcBef>
                <a:spcPct val="0"/>
              </a:spcBef>
              <a:spcAft>
                <a:spcPct val="35000"/>
              </a:spcAft>
              <a:buNone/>
            </a:pPr>
            <a:r>
              <a:rPr lang="en-GB" sz="1100" dirty="0">
                <a:latin typeface="Arial" panose="020B0604020202020204" pitchFamily="34" charset="0"/>
                <a:cs typeface="Arial" panose="020B0604020202020204" pitchFamily="34" charset="0"/>
              </a:rPr>
              <a:t>D</a:t>
            </a:r>
            <a:r>
              <a:rPr lang="en-GB" sz="1100" kern="1200" dirty="0">
                <a:latin typeface="Arial" panose="020B0604020202020204" pitchFamily="34" charset="0"/>
                <a:cs typeface="Arial" panose="020B0604020202020204" pitchFamily="34" charset="0"/>
              </a:rPr>
              <a:t>eposits or removals below Mean High Water Springs require a marine licence</a:t>
            </a:r>
          </a:p>
        </p:txBody>
      </p:sp>
      <p:sp>
        <p:nvSpPr>
          <p:cNvPr id="18" name="Rectangle: Rounded Corners 17">
            <a:extLst>
              <a:ext uri="{FF2B5EF4-FFF2-40B4-BE49-F238E27FC236}">
                <a16:creationId xmlns:a16="http://schemas.microsoft.com/office/drawing/2014/main" id="{1BE64996-E53E-4301-B68D-F40F1284DEA6}"/>
              </a:ext>
              <a:ext uri="{C183D7F6-B498-43B3-948B-1728B52AA6E4}">
                <adec:decorative xmlns:adec="http://schemas.microsoft.com/office/drawing/2017/decorative" val="1"/>
              </a:ext>
            </a:extLst>
          </p:cNvPr>
          <p:cNvSpPr/>
          <p:nvPr/>
        </p:nvSpPr>
        <p:spPr>
          <a:xfrm>
            <a:off x="5348412" y="1901856"/>
            <a:ext cx="1437237" cy="1717344"/>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19" name="Rectangle: Rounded Corners 4">
            <a:extLst>
              <a:ext uri="{FF2B5EF4-FFF2-40B4-BE49-F238E27FC236}">
                <a16:creationId xmlns:a16="http://schemas.microsoft.com/office/drawing/2014/main" id="{E5F2E42F-203D-4CB4-969D-9322B1CC5F46}"/>
              </a:ext>
            </a:extLst>
          </p:cNvPr>
          <p:cNvSpPr txBox="1"/>
          <p:nvPr/>
        </p:nvSpPr>
        <p:spPr>
          <a:xfrm>
            <a:off x="5379800" y="1952155"/>
            <a:ext cx="1374460" cy="161674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Water Framework Directive (WFD) assessment</a:t>
            </a:r>
          </a:p>
          <a:p>
            <a:pPr marL="0" lvl="0" indent="0" algn="ctr" defTabSz="577850">
              <a:lnSpc>
                <a:spcPct val="90000"/>
              </a:lnSpc>
              <a:spcBef>
                <a:spcPct val="0"/>
              </a:spcBef>
              <a:spcAft>
                <a:spcPct val="35000"/>
              </a:spcAft>
              <a:buNone/>
            </a:pPr>
            <a:r>
              <a:rPr lang="en-GB" sz="1100" dirty="0">
                <a:latin typeface="Arial" panose="020B0604020202020204" pitchFamily="34" charset="0"/>
                <a:cs typeface="Arial" panose="020B0604020202020204" pitchFamily="34" charset="0"/>
              </a:rPr>
              <a:t>A</a:t>
            </a:r>
            <a:r>
              <a:rPr lang="en-GB" sz="1100" kern="1200" dirty="0">
                <a:latin typeface="Arial" panose="020B0604020202020204" pitchFamily="34" charset="0"/>
                <a:cs typeface="Arial" panose="020B0604020202020204" pitchFamily="34" charset="0"/>
              </a:rPr>
              <a:t>pplications for a marine licence will need to be supported by a WFD Screening Assessment </a:t>
            </a:r>
          </a:p>
        </p:txBody>
      </p:sp>
      <p:sp>
        <p:nvSpPr>
          <p:cNvPr id="21" name="Rectangle: Rounded Corners 20">
            <a:extLst>
              <a:ext uri="{FF2B5EF4-FFF2-40B4-BE49-F238E27FC236}">
                <a16:creationId xmlns:a16="http://schemas.microsoft.com/office/drawing/2014/main" id="{0E8E6157-0309-497B-9327-101136A3404B}"/>
              </a:ext>
              <a:ext uri="{C183D7F6-B498-43B3-948B-1728B52AA6E4}">
                <adec:decorative xmlns:adec="http://schemas.microsoft.com/office/drawing/2017/decorative" val="1"/>
              </a:ext>
            </a:extLst>
          </p:cNvPr>
          <p:cNvSpPr/>
          <p:nvPr/>
        </p:nvSpPr>
        <p:spPr>
          <a:xfrm>
            <a:off x="979898" y="4268690"/>
            <a:ext cx="1757646" cy="2057716"/>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34" name="Rectangle: Rounded Corners 4">
            <a:extLst>
              <a:ext uri="{FF2B5EF4-FFF2-40B4-BE49-F238E27FC236}">
                <a16:creationId xmlns:a16="http://schemas.microsoft.com/office/drawing/2014/main" id="{3D1E34F6-215A-4993-B5DF-03034F03982F}"/>
              </a:ext>
            </a:extLst>
          </p:cNvPr>
          <p:cNvSpPr txBox="1"/>
          <p:nvPr/>
        </p:nvSpPr>
        <p:spPr>
          <a:xfrm>
            <a:off x="1037751" y="3756219"/>
            <a:ext cx="7092974" cy="318872"/>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Site Specific</a:t>
            </a:r>
          </a:p>
        </p:txBody>
      </p:sp>
      <p:sp>
        <p:nvSpPr>
          <p:cNvPr id="22" name="Rectangle: Rounded Corners 4">
            <a:extLst>
              <a:ext uri="{FF2B5EF4-FFF2-40B4-BE49-F238E27FC236}">
                <a16:creationId xmlns:a16="http://schemas.microsoft.com/office/drawing/2014/main" id="{D010221A-4D5B-4446-B627-6EA2B61DAC1F}"/>
              </a:ext>
            </a:extLst>
          </p:cNvPr>
          <p:cNvSpPr txBox="1"/>
          <p:nvPr/>
        </p:nvSpPr>
        <p:spPr>
          <a:xfrm>
            <a:off x="1018284" y="4328958"/>
            <a:ext cx="1680874" cy="1937179"/>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Town and Country Planning</a:t>
            </a:r>
          </a:p>
          <a:p>
            <a:pPr marL="0" lvl="0" indent="0" algn="ctr" defTabSz="577850">
              <a:lnSpc>
                <a:spcPct val="90000"/>
              </a:lnSpc>
              <a:spcBef>
                <a:spcPct val="0"/>
              </a:spcBef>
              <a:spcAft>
                <a:spcPct val="35000"/>
              </a:spcAft>
              <a:buNone/>
            </a:pPr>
            <a:r>
              <a:rPr lang="en-GB" sz="1100" b="0" i="0">
                <a:solidFill>
                  <a:schemeClr val="bg1"/>
                </a:solidFill>
                <a:effectLst/>
                <a:latin typeface="Arial" panose="020B0604020202020204" pitchFamily="34" charset="0"/>
              </a:rPr>
              <a:t>Requirements for planning permission extends to the Mean Low Water Springs (MLWS) mark requiring an application for planning permission prior to the delivery of certain proposals</a:t>
            </a:r>
            <a:r>
              <a:rPr lang="en-GB" sz="1100" b="0" i="0">
                <a:solidFill>
                  <a:schemeClr val="bg1"/>
                </a:solidFill>
                <a:effectLst/>
                <a:latin typeface="Arial" panose="020B0604020202020204" pitchFamily="34" charset="0"/>
                <a:cs typeface="Arial" panose="020B0604020202020204" pitchFamily="34" charset="0"/>
              </a:rPr>
              <a:t>.</a:t>
            </a:r>
            <a:endParaRPr lang="en-GB" sz="1100" kern="1200">
              <a:solidFill>
                <a:schemeClr val="bg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F6E27625-40DA-4F7C-96BA-EA085E227E78}"/>
              </a:ext>
              <a:ext uri="{C183D7F6-B498-43B3-948B-1728B52AA6E4}">
                <adec:decorative xmlns:adec="http://schemas.microsoft.com/office/drawing/2017/decorative" val="1"/>
              </a:ext>
            </a:extLst>
          </p:cNvPr>
          <p:cNvSpPr/>
          <p:nvPr/>
        </p:nvSpPr>
        <p:spPr>
          <a:xfrm>
            <a:off x="2814718" y="4268691"/>
            <a:ext cx="1757646" cy="2057716"/>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25" name="Rectangle: Rounded Corners 4">
            <a:extLst>
              <a:ext uri="{FF2B5EF4-FFF2-40B4-BE49-F238E27FC236}">
                <a16:creationId xmlns:a16="http://schemas.microsoft.com/office/drawing/2014/main" id="{8C27253C-9EE6-4E95-912A-269294F5104E}"/>
              </a:ext>
            </a:extLst>
          </p:cNvPr>
          <p:cNvSpPr txBox="1"/>
          <p:nvPr/>
        </p:nvSpPr>
        <p:spPr>
          <a:xfrm>
            <a:off x="2853104" y="4328959"/>
            <a:ext cx="1680874" cy="1937179"/>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Habitats Regulations Assessment (HRA)</a:t>
            </a:r>
          </a:p>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necessary where works are within or may affect the National Site Network (previously European Sites)</a:t>
            </a:r>
          </a:p>
        </p:txBody>
      </p:sp>
      <p:sp>
        <p:nvSpPr>
          <p:cNvPr id="27" name="Rectangle: Rounded Corners 26">
            <a:extLst>
              <a:ext uri="{FF2B5EF4-FFF2-40B4-BE49-F238E27FC236}">
                <a16:creationId xmlns:a16="http://schemas.microsoft.com/office/drawing/2014/main" id="{0792E517-3A27-42D6-86CA-5725D75ED8A8}"/>
              </a:ext>
              <a:ext uri="{C183D7F6-B498-43B3-948B-1728B52AA6E4}">
                <adec:decorative xmlns:adec="http://schemas.microsoft.com/office/drawing/2017/decorative" val="1"/>
              </a:ext>
            </a:extLst>
          </p:cNvPr>
          <p:cNvSpPr/>
          <p:nvPr/>
        </p:nvSpPr>
        <p:spPr>
          <a:xfrm>
            <a:off x="4639596" y="4268691"/>
            <a:ext cx="1757646" cy="2057716"/>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28" name="Rectangle: Rounded Corners 4">
            <a:extLst>
              <a:ext uri="{FF2B5EF4-FFF2-40B4-BE49-F238E27FC236}">
                <a16:creationId xmlns:a16="http://schemas.microsoft.com/office/drawing/2014/main" id="{F5C71243-D280-4A83-BF77-C9E2CC2B6578}"/>
              </a:ext>
              <a:ext uri="{C183D7F6-B498-43B3-948B-1728B52AA6E4}">
                <adec:decorative xmlns:adec="http://schemas.microsoft.com/office/drawing/2017/decorative" val="0"/>
              </a:ext>
            </a:extLst>
          </p:cNvPr>
          <p:cNvSpPr txBox="1"/>
          <p:nvPr/>
        </p:nvSpPr>
        <p:spPr>
          <a:xfrm>
            <a:off x="4677982" y="4328959"/>
            <a:ext cx="1680874" cy="1937179"/>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Historic Environment</a:t>
            </a:r>
          </a:p>
          <a:p>
            <a:pPr marL="0" lvl="0" indent="0" algn="ctr" defTabSz="577850">
              <a:lnSpc>
                <a:spcPct val="90000"/>
              </a:lnSpc>
              <a:spcBef>
                <a:spcPct val="0"/>
              </a:spcBef>
              <a:spcAft>
                <a:spcPct val="35000"/>
              </a:spcAft>
              <a:buNone/>
            </a:pPr>
            <a:r>
              <a:rPr lang="en-GB" sz="1100" i="0">
                <a:solidFill>
                  <a:schemeClr val="bg1"/>
                </a:solidFill>
                <a:effectLst/>
                <a:latin typeface="Arial" panose="020B0604020202020204" pitchFamily="34" charset="0"/>
              </a:rPr>
              <a:t>Scheduled Monuments, Listed Buildings or Structures within Conservation Zone appropriate consent would be required to make any change that may affect their special interest. </a:t>
            </a:r>
            <a:endParaRPr lang="en-GB" sz="1100" kern="1200">
              <a:solidFill>
                <a:schemeClr val="bg1"/>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76AA3D60-0F48-4F58-BC06-A7CB108670C6}"/>
              </a:ext>
              <a:ext uri="{C183D7F6-B498-43B3-948B-1728B52AA6E4}">
                <adec:decorative xmlns:adec="http://schemas.microsoft.com/office/drawing/2017/decorative" val="1"/>
              </a:ext>
            </a:extLst>
          </p:cNvPr>
          <p:cNvSpPr/>
          <p:nvPr/>
        </p:nvSpPr>
        <p:spPr>
          <a:xfrm>
            <a:off x="6474413" y="4278320"/>
            <a:ext cx="1757646" cy="2057716"/>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t"/>
          <a:lstStyle/>
          <a:p>
            <a:endParaRPr lang="en-GB"/>
          </a:p>
        </p:txBody>
      </p:sp>
      <p:sp>
        <p:nvSpPr>
          <p:cNvPr id="31" name="Rectangle: Rounded Corners 4">
            <a:extLst>
              <a:ext uri="{FF2B5EF4-FFF2-40B4-BE49-F238E27FC236}">
                <a16:creationId xmlns:a16="http://schemas.microsoft.com/office/drawing/2014/main" id="{B7DF0A7B-95B4-4833-B8B8-4BC08BED8796}"/>
              </a:ext>
            </a:extLst>
          </p:cNvPr>
          <p:cNvSpPr txBox="1"/>
          <p:nvPr/>
        </p:nvSpPr>
        <p:spPr>
          <a:xfrm>
            <a:off x="6512799" y="4338588"/>
            <a:ext cx="1675778" cy="1937179"/>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European Protected Species</a:t>
            </a:r>
          </a:p>
          <a:p>
            <a:pPr marL="0" lvl="0" indent="0" algn="ctr" defTabSz="577850">
              <a:lnSpc>
                <a:spcPct val="90000"/>
              </a:lnSpc>
              <a:spcBef>
                <a:spcPct val="0"/>
              </a:spcBef>
              <a:spcAft>
                <a:spcPct val="35000"/>
              </a:spcAft>
              <a:buNone/>
            </a:pPr>
            <a:r>
              <a:rPr lang="en-GB" sz="1100" dirty="0">
                <a:effectLst/>
                <a:latin typeface="Arial" panose="020B0604020202020204" pitchFamily="34" charset="0"/>
                <a:ea typeface="Calibri" panose="020F0502020204030204" pitchFamily="34" charset="0"/>
                <a:cs typeface="Arial" panose="020B0604020202020204" pitchFamily="34" charset="0"/>
              </a:rPr>
              <a:t>An ecological desk study (including </a:t>
            </a:r>
            <a:r>
              <a:rPr lang="en-GB" sz="1100" dirty="0" err="1">
                <a:effectLst/>
                <a:latin typeface="Arial" panose="020B0604020202020204" pitchFamily="34" charset="0"/>
                <a:ea typeface="Calibri" panose="020F0502020204030204" pitchFamily="34" charset="0"/>
                <a:cs typeface="Arial" panose="020B0604020202020204" pitchFamily="34" charset="0"/>
              </a:rPr>
              <a:t>Aderyn</a:t>
            </a:r>
            <a:r>
              <a:rPr lang="en-GB" sz="1100" dirty="0">
                <a:effectLst/>
                <a:latin typeface="Arial" panose="020B0604020202020204" pitchFamily="34" charset="0"/>
                <a:ea typeface="Calibri" panose="020F0502020204030204" pitchFamily="34" charset="0"/>
                <a:cs typeface="Arial" panose="020B0604020202020204" pitchFamily="34" charset="0"/>
              </a:rPr>
              <a:t> biodiversity records search) and ecological advice should be sought on the likely presence of EPS at the deployment site</a:t>
            </a:r>
            <a:endParaRPr lang="en-GB" sz="1100" kern="1200" dirty="0">
              <a:solidFill>
                <a:schemeClr val="bg1"/>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CE809A8F-EBA6-4007-B96F-79F47D520838}"/>
              </a:ext>
              <a:ext uri="{C183D7F6-B498-43B3-948B-1728B52AA6E4}">
                <adec:decorative xmlns:adec="http://schemas.microsoft.com/office/drawing/2017/decorative" val="1"/>
              </a:ext>
            </a:extLst>
          </p:cNvPr>
          <p:cNvSpPr/>
          <p:nvPr/>
        </p:nvSpPr>
        <p:spPr>
          <a:xfrm>
            <a:off x="979899" y="3746298"/>
            <a:ext cx="7208678" cy="338714"/>
          </a:xfrm>
          <a:prstGeom prst="rect">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3" name="Slide 10" descr="press space to play audio">
            <a:hlinkClick r:id="" action="ppaction://media"/>
            <a:extLst>
              <a:ext uri="{FF2B5EF4-FFF2-40B4-BE49-F238E27FC236}">
                <a16:creationId xmlns:a16="http://schemas.microsoft.com/office/drawing/2014/main" id="{EA7D84AA-3A1F-4C4F-8183-4C868AF89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766" y="6354016"/>
            <a:ext cx="406400" cy="406400"/>
          </a:xfrm>
          <a:prstGeom prst="rect">
            <a:avLst/>
          </a:prstGeom>
        </p:spPr>
      </p:pic>
    </p:spTree>
    <p:extLst>
      <p:ext uri="{BB962C8B-B14F-4D97-AF65-F5344CB8AC3E}">
        <p14:creationId xmlns:p14="http://schemas.microsoft.com/office/powerpoint/2010/main" val="260823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7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exagon 25">
            <a:extLst>
              <a:ext uri="{FF2B5EF4-FFF2-40B4-BE49-F238E27FC236}">
                <a16:creationId xmlns:a16="http://schemas.microsoft.com/office/drawing/2014/main" id="{AC92B17D-CFB0-4E40-AE18-7EBC50C0433B}"/>
              </a:ext>
              <a:ext uri="{C183D7F6-B498-43B3-948B-1728B52AA6E4}">
                <adec:decorative xmlns:adec="http://schemas.microsoft.com/office/drawing/2017/decorative" val="1"/>
              </a:ext>
            </a:extLst>
          </p:cNvPr>
          <p:cNvSpPr/>
          <p:nvPr/>
        </p:nvSpPr>
        <p:spPr>
          <a:xfrm rot="5400000">
            <a:off x="4858757" y="3235204"/>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Hexagon 41">
            <a:extLst>
              <a:ext uri="{FF2B5EF4-FFF2-40B4-BE49-F238E27FC236}">
                <a16:creationId xmlns:a16="http://schemas.microsoft.com/office/drawing/2014/main" id="{164C3B2D-377D-44CA-BF46-CBE424E8C88F}"/>
              </a:ext>
              <a:ext uri="{C183D7F6-B498-43B3-948B-1728B52AA6E4}">
                <adec:decorative xmlns:adec="http://schemas.microsoft.com/office/drawing/2017/decorative" val="1"/>
              </a:ext>
            </a:extLst>
          </p:cNvPr>
          <p:cNvSpPr/>
          <p:nvPr/>
        </p:nvSpPr>
        <p:spPr>
          <a:xfrm rot="5400000">
            <a:off x="2923495" y="3245868"/>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Hexagon 44">
            <a:extLst>
              <a:ext uri="{FF2B5EF4-FFF2-40B4-BE49-F238E27FC236}">
                <a16:creationId xmlns:a16="http://schemas.microsoft.com/office/drawing/2014/main" id="{BD566B27-965F-4B60-8E98-80A253F985AD}"/>
              </a:ext>
              <a:ext uri="{C183D7F6-B498-43B3-948B-1728B52AA6E4}">
                <adec:decorative xmlns:adec="http://schemas.microsoft.com/office/drawing/2017/decorative" val="1"/>
              </a:ext>
            </a:extLst>
          </p:cNvPr>
          <p:cNvSpPr/>
          <p:nvPr/>
        </p:nvSpPr>
        <p:spPr>
          <a:xfrm rot="5400000">
            <a:off x="5834260" y="4763524"/>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Hexagon 47">
            <a:extLst>
              <a:ext uri="{FF2B5EF4-FFF2-40B4-BE49-F238E27FC236}">
                <a16:creationId xmlns:a16="http://schemas.microsoft.com/office/drawing/2014/main" id="{7C00E344-97A3-4DDF-8770-EF654CC3D537}"/>
              </a:ext>
              <a:ext uri="{C183D7F6-B498-43B3-948B-1728B52AA6E4}">
                <adec:decorative xmlns:adec="http://schemas.microsoft.com/office/drawing/2017/decorative" val="1"/>
              </a:ext>
            </a:extLst>
          </p:cNvPr>
          <p:cNvSpPr/>
          <p:nvPr/>
        </p:nvSpPr>
        <p:spPr>
          <a:xfrm rot="5400000">
            <a:off x="6758023" y="3245868"/>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Hexagon 50">
            <a:extLst>
              <a:ext uri="{FF2B5EF4-FFF2-40B4-BE49-F238E27FC236}">
                <a16:creationId xmlns:a16="http://schemas.microsoft.com/office/drawing/2014/main" id="{B2246FDF-DE30-4559-A9A0-27242E871DD9}"/>
              </a:ext>
              <a:ext uri="{C183D7F6-B498-43B3-948B-1728B52AA6E4}">
                <adec:decorative xmlns:adec="http://schemas.microsoft.com/office/drawing/2017/decorative" val="1"/>
              </a:ext>
            </a:extLst>
          </p:cNvPr>
          <p:cNvSpPr/>
          <p:nvPr/>
        </p:nvSpPr>
        <p:spPr>
          <a:xfrm rot="5400000">
            <a:off x="3882081" y="1643314"/>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B5744A6C-B5A8-48C9-A7AC-EE4ECEFD4919}"/>
              </a:ext>
            </a:extLst>
          </p:cNvPr>
          <p:cNvSpPr>
            <a:spLocks noGrp="1"/>
          </p:cNvSpPr>
          <p:nvPr>
            <p:ph type="title"/>
          </p:nvPr>
        </p:nvSpPr>
        <p:spPr>
          <a:xfrm>
            <a:off x="320954" y="373471"/>
            <a:ext cx="6581778" cy="657005"/>
          </a:xfrm>
        </p:spPr>
        <p:txBody>
          <a:bodyPr/>
          <a:lstStyle/>
          <a:p>
            <a:r>
              <a:rPr lang="en-GB" dirty="0">
                <a:solidFill>
                  <a:srgbClr val="005541"/>
                </a:solidFill>
              </a:rPr>
              <a:t>Justification Assessment</a:t>
            </a:r>
          </a:p>
        </p:txBody>
      </p:sp>
      <p:sp>
        <p:nvSpPr>
          <p:cNvPr id="39" name="Hexagon 38">
            <a:extLst>
              <a:ext uri="{FF2B5EF4-FFF2-40B4-BE49-F238E27FC236}">
                <a16:creationId xmlns:a16="http://schemas.microsoft.com/office/drawing/2014/main" id="{44149280-4D11-4DAF-A74B-F0AF88BECBE1}"/>
              </a:ext>
              <a:ext uri="{C183D7F6-B498-43B3-948B-1728B52AA6E4}">
                <adec:decorative xmlns:adec="http://schemas.microsoft.com/office/drawing/2017/decorative" val="1"/>
              </a:ext>
            </a:extLst>
          </p:cNvPr>
          <p:cNvSpPr/>
          <p:nvPr/>
        </p:nvSpPr>
        <p:spPr>
          <a:xfrm rot="5400000">
            <a:off x="5880730" y="1643314"/>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0DC13239-160F-41FE-8F32-F6CBBBF2BA67}"/>
              </a:ext>
            </a:extLst>
          </p:cNvPr>
          <p:cNvSpPr txBox="1"/>
          <p:nvPr/>
        </p:nvSpPr>
        <p:spPr>
          <a:xfrm>
            <a:off x="243836" y="1064408"/>
            <a:ext cx="4572000" cy="369332"/>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1800" b="1">
                <a:solidFill>
                  <a:srgbClr val="005541"/>
                </a:solidFill>
                <a:latin typeface="Arial" panose="020B0604020202020204" pitchFamily="34" charset="0"/>
                <a:cs typeface="Arial" panose="020B0604020202020204" pitchFamily="34" charset="0"/>
              </a:rPr>
              <a:t>Value Analysis</a:t>
            </a:r>
          </a:p>
        </p:txBody>
      </p:sp>
      <p:sp>
        <p:nvSpPr>
          <p:cNvPr id="11" name="Hexagon 10">
            <a:extLst>
              <a:ext uri="{FF2B5EF4-FFF2-40B4-BE49-F238E27FC236}">
                <a16:creationId xmlns:a16="http://schemas.microsoft.com/office/drawing/2014/main" id="{B84C416C-D211-484C-A402-4F207FDAB722}"/>
              </a:ext>
              <a:ext uri="{C183D7F6-B498-43B3-948B-1728B52AA6E4}">
                <adec:decorative xmlns:adec="http://schemas.microsoft.com/office/drawing/2017/decorative" val="1"/>
              </a:ext>
            </a:extLst>
          </p:cNvPr>
          <p:cNvSpPr/>
          <p:nvPr/>
        </p:nvSpPr>
        <p:spPr>
          <a:xfrm rot="5400000">
            <a:off x="3872421" y="4763523"/>
            <a:ext cx="1674918" cy="1560700"/>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Hexagon 4">
            <a:extLst>
              <a:ext uri="{FF2B5EF4-FFF2-40B4-BE49-F238E27FC236}">
                <a16:creationId xmlns:a16="http://schemas.microsoft.com/office/drawing/2014/main" id="{98E2AA76-0200-49A2-83AC-B447992983BB}"/>
              </a:ext>
            </a:extLst>
          </p:cNvPr>
          <p:cNvSpPr txBox="1"/>
          <p:nvPr/>
        </p:nvSpPr>
        <p:spPr>
          <a:xfrm>
            <a:off x="3939189" y="1890928"/>
            <a:ext cx="1560701" cy="105570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Wider Environmental benefits</a:t>
            </a:r>
          </a:p>
          <a:p>
            <a:pPr marL="0" lvl="0" indent="0" algn="ctr" defTabSz="80010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maintenance and delivery of ecosystem services, supporting environmental targets and drivers</a:t>
            </a:r>
          </a:p>
        </p:txBody>
      </p:sp>
      <p:sp>
        <p:nvSpPr>
          <p:cNvPr id="40" name="Hexagon 4">
            <a:extLst>
              <a:ext uri="{FF2B5EF4-FFF2-40B4-BE49-F238E27FC236}">
                <a16:creationId xmlns:a16="http://schemas.microsoft.com/office/drawing/2014/main" id="{D8429433-B35F-40ED-8A39-BB9CAF0FEDEE}"/>
              </a:ext>
            </a:extLst>
          </p:cNvPr>
          <p:cNvSpPr txBox="1"/>
          <p:nvPr/>
        </p:nvSpPr>
        <p:spPr>
          <a:xfrm>
            <a:off x="5958469" y="1977966"/>
            <a:ext cx="1540069" cy="737204"/>
          </a:xfrm>
          <a:prstGeom prst="rect">
            <a:avLst/>
          </a:prstGeom>
          <a:solidFill>
            <a:srgbClr val="2E5549"/>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Economic </a:t>
            </a:r>
          </a:p>
          <a:p>
            <a:pPr marL="0" lvl="0" indent="0" algn="ctr" defTabSz="800100">
              <a:lnSpc>
                <a:spcPct val="90000"/>
              </a:lnSpc>
              <a:spcBef>
                <a:spcPct val="0"/>
              </a:spcBef>
              <a:spcAft>
                <a:spcPct val="35000"/>
              </a:spcAft>
              <a:buNone/>
            </a:pPr>
            <a:r>
              <a:rPr lang="en-GB" sz="1100">
                <a:latin typeface="Arial" panose="020B0604020202020204" pitchFamily="34" charset="0"/>
                <a:cs typeface="Arial" panose="020B0604020202020204" pitchFamily="34" charset="0"/>
              </a:rPr>
              <a:t>Job creation, business opportunity</a:t>
            </a:r>
            <a:endParaRPr lang="en-GB" sz="1100" kern="1200">
              <a:latin typeface="Arial" panose="020B0604020202020204" pitchFamily="34" charset="0"/>
              <a:cs typeface="Arial" panose="020B0604020202020204" pitchFamily="34" charset="0"/>
            </a:endParaRPr>
          </a:p>
        </p:txBody>
      </p:sp>
      <p:sp>
        <p:nvSpPr>
          <p:cNvPr id="43" name="Hexagon 4">
            <a:extLst>
              <a:ext uri="{FF2B5EF4-FFF2-40B4-BE49-F238E27FC236}">
                <a16:creationId xmlns:a16="http://schemas.microsoft.com/office/drawing/2014/main" id="{2C6B9D35-5775-4EBC-9DCC-3970E7ACEBF0}"/>
              </a:ext>
            </a:extLst>
          </p:cNvPr>
          <p:cNvSpPr txBox="1"/>
          <p:nvPr/>
        </p:nvSpPr>
        <p:spPr>
          <a:xfrm>
            <a:off x="2980595" y="3449768"/>
            <a:ext cx="1560700"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Resilience</a:t>
            </a:r>
            <a:endParaRPr lang="en-GB" sz="1100" b="1"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1100" dirty="0">
                <a:latin typeface="Arial" panose="020B0604020202020204" pitchFamily="34" charset="0"/>
                <a:cs typeface="Arial" panose="020B0604020202020204" pitchFamily="34" charset="0"/>
              </a:rPr>
              <a:t>Reducing flood risks. Potential to limit weathering and reduce wave energy.</a:t>
            </a:r>
            <a:endParaRPr lang="en-GB" sz="1100" kern="1200" dirty="0">
              <a:latin typeface="Arial" panose="020B0604020202020204" pitchFamily="34" charset="0"/>
              <a:cs typeface="Arial" panose="020B0604020202020204" pitchFamily="34" charset="0"/>
            </a:endParaRPr>
          </a:p>
        </p:txBody>
      </p:sp>
      <p:sp>
        <p:nvSpPr>
          <p:cNvPr id="27" name="Hexagon 4">
            <a:extLst>
              <a:ext uri="{FF2B5EF4-FFF2-40B4-BE49-F238E27FC236}">
                <a16:creationId xmlns:a16="http://schemas.microsoft.com/office/drawing/2014/main" id="{7CC5BF18-5033-4CF4-A66C-E33AE072206E}"/>
              </a:ext>
            </a:extLst>
          </p:cNvPr>
          <p:cNvSpPr txBox="1"/>
          <p:nvPr/>
        </p:nvSpPr>
        <p:spPr>
          <a:xfrm>
            <a:off x="4915866" y="3439105"/>
            <a:ext cx="1560701"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Ecological Value</a:t>
            </a:r>
          </a:p>
          <a:p>
            <a:pPr marL="0" lvl="0" indent="0" algn="ctr" defTabSz="800100">
              <a:lnSpc>
                <a:spcPct val="90000"/>
              </a:lnSpc>
              <a:spcBef>
                <a:spcPct val="0"/>
              </a:spcBef>
              <a:spcAft>
                <a:spcPct val="35000"/>
              </a:spcAft>
              <a:buNone/>
            </a:pPr>
            <a:r>
              <a:rPr lang="en-GB" sz="1100">
                <a:latin typeface="Arial" panose="020B0604020202020204" pitchFamily="34" charset="0"/>
                <a:cs typeface="Arial" panose="020B0604020202020204" pitchFamily="34" charset="0"/>
              </a:rPr>
              <a:t>Based on Potential habitat creation</a:t>
            </a:r>
            <a:endParaRPr lang="en-GB" sz="1100" kern="1200">
              <a:latin typeface="Arial" panose="020B0604020202020204" pitchFamily="34" charset="0"/>
              <a:cs typeface="Arial" panose="020B0604020202020204" pitchFamily="34" charset="0"/>
            </a:endParaRPr>
          </a:p>
        </p:txBody>
      </p:sp>
      <p:sp>
        <p:nvSpPr>
          <p:cNvPr id="49" name="Hexagon 4">
            <a:extLst>
              <a:ext uri="{FF2B5EF4-FFF2-40B4-BE49-F238E27FC236}">
                <a16:creationId xmlns:a16="http://schemas.microsoft.com/office/drawing/2014/main" id="{81A2FA3B-5CC6-4D12-8E56-B6164EB3C383}"/>
              </a:ext>
            </a:extLst>
          </p:cNvPr>
          <p:cNvSpPr txBox="1"/>
          <p:nvPr/>
        </p:nvSpPr>
        <p:spPr>
          <a:xfrm>
            <a:off x="6815126" y="3449768"/>
            <a:ext cx="1560703"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a:latin typeface="Arial" panose="020B0604020202020204" pitchFamily="34" charset="0"/>
                <a:cs typeface="Arial" panose="020B0604020202020204" pitchFamily="34" charset="0"/>
              </a:rPr>
              <a:t>E</a:t>
            </a:r>
            <a:r>
              <a:rPr lang="en-GB" sz="1200" b="1" kern="1200">
                <a:latin typeface="Arial" panose="020B0604020202020204" pitchFamily="34" charset="0"/>
                <a:cs typeface="Arial" panose="020B0604020202020204" pitchFamily="34" charset="0"/>
              </a:rPr>
              <a:t>nhance cultural services (tourism)</a:t>
            </a:r>
          </a:p>
          <a:p>
            <a:pPr marL="0" lvl="0" indent="0" algn="ctr" defTabSz="80010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Enhancements are often perceived as visually appealing</a:t>
            </a:r>
          </a:p>
        </p:txBody>
      </p:sp>
      <p:sp>
        <p:nvSpPr>
          <p:cNvPr id="12" name="Hexagon 4">
            <a:extLst>
              <a:ext uri="{FF2B5EF4-FFF2-40B4-BE49-F238E27FC236}">
                <a16:creationId xmlns:a16="http://schemas.microsoft.com/office/drawing/2014/main" id="{1F61D3EE-D851-4576-B63A-BB6907F75D44}"/>
              </a:ext>
            </a:extLst>
          </p:cNvPr>
          <p:cNvSpPr txBox="1"/>
          <p:nvPr/>
        </p:nvSpPr>
        <p:spPr>
          <a:xfrm>
            <a:off x="3929530" y="4967424"/>
            <a:ext cx="1560703"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Increase Public Interest</a:t>
            </a:r>
          </a:p>
          <a:p>
            <a:pPr marL="0" lvl="0" indent="0" algn="ctr" defTabSz="800100">
              <a:lnSpc>
                <a:spcPct val="90000"/>
              </a:lnSpc>
              <a:spcBef>
                <a:spcPct val="0"/>
              </a:spcBef>
              <a:spcAft>
                <a:spcPct val="35000"/>
              </a:spcAft>
              <a:buNone/>
            </a:pPr>
            <a:r>
              <a:rPr lang="en-GB" sz="1100">
                <a:latin typeface="Arial" panose="020B0604020202020204" pitchFamily="34" charset="0"/>
                <a:cs typeface="Arial" panose="020B0604020202020204" pitchFamily="34" charset="0"/>
              </a:rPr>
              <a:t>Could lead to greater support during planning proposals</a:t>
            </a:r>
            <a:endParaRPr lang="en-GB" sz="1100" kern="1200">
              <a:latin typeface="Arial" panose="020B0604020202020204" pitchFamily="34" charset="0"/>
              <a:cs typeface="Arial" panose="020B0604020202020204" pitchFamily="34" charset="0"/>
            </a:endParaRPr>
          </a:p>
        </p:txBody>
      </p:sp>
      <p:sp>
        <p:nvSpPr>
          <p:cNvPr id="46" name="Hexagon 4">
            <a:extLst>
              <a:ext uri="{FF2B5EF4-FFF2-40B4-BE49-F238E27FC236}">
                <a16:creationId xmlns:a16="http://schemas.microsoft.com/office/drawing/2014/main" id="{858608B2-C884-42A0-989B-64D21E8FC618}"/>
              </a:ext>
            </a:extLst>
          </p:cNvPr>
          <p:cNvSpPr txBox="1"/>
          <p:nvPr/>
        </p:nvSpPr>
        <p:spPr>
          <a:xfrm>
            <a:off x="5891365" y="4967425"/>
            <a:ext cx="1550212"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Educational opportunities </a:t>
            </a:r>
          </a:p>
          <a:p>
            <a:pPr marL="0" lvl="0" indent="0" algn="ctr" defTabSz="800100">
              <a:lnSpc>
                <a:spcPct val="90000"/>
              </a:lnSpc>
              <a:spcBef>
                <a:spcPct val="0"/>
              </a:spcBef>
              <a:spcAft>
                <a:spcPct val="35000"/>
              </a:spcAft>
              <a:buNone/>
            </a:pPr>
            <a:r>
              <a:rPr lang="en-GB" sz="1100" dirty="0">
                <a:latin typeface="Arial" panose="020B0604020202020204" pitchFamily="34" charset="0"/>
                <a:cs typeface="Arial" panose="020B0604020202020204" pitchFamily="34" charset="0"/>
              </a:rPr>
              <a:t>New ecosystems rich with different species provides and opportunity to learn</a:t>
            </a:r>
            <a:endParaRPr lang="en-GB" sz="1100" kern="1200" dirty="0">
              <a:latin typeface="Arial" panose="020B0604020202020204" pitchFamily="34" charset="0"/>
              <a:cs typeface="Arial" panose="020B0604020202020204" pitchFamily="34" charset="0"/>
            </a:endParaRPr>
          </a:p>
        </p:txBody>
      </p:sp>
      <p:sp>
        <p:nvSpPr>
          <p:cNvPr id="3" name="Hexagon 2">
            <a:extLst>
              <a:ext uri="{FF2B5EF4-FFF2-40B4-BE49-F238E27FC236}">
                <a16:creationId xmlns:a16="http://schemas.microsoft.com/office/drawing/2014/main" id="{DE71F4F1-E1DE-408C-B666-188CB6A1A30E}"/>
              </a:ext>
              <a:ext uri="{C183D7F6-B498-43B3-948B-1728B52AA6E4}">
                <adec:decorative xmlns:adec="http://schemas.microsoft.com/office/drawing/2017/decorative" val="1"/>
              </a:ext>
            </a:extLst>
          </p:cNvPr>
          <p:cNvSpPr>
            <a:spLocks noChangeAspect="1"/>
          </p:cNvSpPr>
          <p:nvPr/>
        </p:nvSpPr>
        <p:spPr>
          <a:xfrm>
            <a:off x="-1591" y="1501604"/>
            <a:ext cx="2761083" cy="4734809"/>
          </a:xfrm>
          <a:custGeom>
            <a:avLst/>
            <a:gdLst>
              <a:gd name="connsiteX0" fmla="*/ 0 w 4783104"/>
              <a:gd name="connsiteY0" fmla="*/ 2677886 h 5355771"/>
              <a:gd name="connsiteX1" fmla="*/ 1195776 w 4783104"/>
              <a:gd name="connsiteY1" fmla="*/ 1 h 5355771"/>
              <a:gd name="connsiteX2" fmla="*/ 3587328 w 4783104"/>
              <a:gd name="connsiteY2" fmla="*/ 1 h 5355771"/>
              <a:gd name="connsiteX3" fmla="*/ 4783104 w 4783104"/>
              <a:gd name="connsiteY3" fmla="*/ 2677886 h 5355771"/>
              <a:gd name="connsiteX4" fmla="*/ 3587328 w 4783104"/>
              <a:gd name="connsiteY4" fmla="*/ 5355770 h 5355771"/>
              <a:gd name="connsiteX5" fmla="*/ 1195776 w 4783104"/>
              <a:gd name="connsiteY5" fmla="*/ 5355770 h 5355771"/>
              <a:gd name="connsiteX6" fmla="*/ 0 w 4783104"/>
              <a:gd name="connsiteY6" fmla="*/ 2677886 h 5355771"/>
              <a:gd name="connsiteX0" fmla="*/ 0 w 3599283"/>
              <a:gd name="connsiteY0" fmla="*/ 2857499 h 5355769"/>
              <a:gd name="connsiteX1" fmla="*/ 11955 w 3599283"/>
              <a:gd name="connsiteY1" fmla="*/ 0 h 5355769"/>
              <a:gd name="connsiteX2" fmla="*/ 2403507 w 3599283"/>
              <a:gd name="connsiteY2" fmla="*/ 0 h 5355769"/>
              <a:gd name="connsiteX3" fmla="*/ 3599283 w 3599283"/>
              <a:gd name="connsiteY3" fmla="*/ 2677885 h 5355769"/>
              <a:gd name="connsiteX4" fmla="*/ 2403507 w 3599283"/>
              <a:gd name="connsiteY4" fmla="*/ 5355769 h 5355769"/>
              <a:gd name="connsiteX5" fmla="*/ 11955 w 3599283"/>
              <a:gd name="connsiteY5" fmla="*/ 5355769 h 5355769"/>
              <a:gd name="connsiteX6" fmla="*/ 0 w 3599283"/>
              <a:gd name="connsiteY6" fmla="*/ 2857499 h 5355769"/>
              <a:gd name="connsiteX0" fmla="*/ 0 w 3599283"/>
              <a:gd name="connsiteY0" fmla="*/ 2857499 h 5355769"/>
              <a:gd name="connsiteX1" fmla="*/ 854166 w 3599283"/>
              <a:gd name="connsiteY1" fmla="*/ 0 h 5355769"/>
              <a:gd name="connsiteX2" fmla="*/ 2403507 w 3599283"/>
              <a:gd name="connsiteY2" fmla="*/ 0 h 5355769"/>
              <a:gd name="connsiteX3" fmla="*/ 3599283 w 3599283"/>
              <a:gd name="connsiteY3" fmla="*/ 2677885 h 5355769"/>
              <a:gd name="connsiteX4" fmla="*/ 2403507 w 3599283"/>
              <a:gd name="connsiteY4" fmla="*/ 5355769 h 5355769"/>
              <a:gd name="connsiteX5" fmla="*/ 11955 w 3599283"/>
              <a:gd name="connsiteY5" fmla="*/ 5355769 h 5355769"/>
              <a:gd name="connsiteX6" fmla="*/ 0 w 3599283"/>
              <a:gd name="connsiteY6" fmla="*/ 2857499 h 5355769"/>
              <a:gd name="connsiteX0" fmla="*/ 0 w 3599283"/>
              <a:gd name="connsiteY0" fmla="*/ 2857499 h 5355769"/>
              <a:gd name="connsiteX1" fmla="*/ 846145 w 3599283"/>
              <a:gd name="connsiteY1" fmla="*/ 16042 h 5355769"/>
              <a:gd name="connsiteX2" fmla="*/ 2403507 w 3599283"/>
              <a:gd name="connsiteY2" fmla="*/ 0 h 5355769"/>
              <a:gd name="connsiteX3" fmla="*/ 3599283 w 3599283"/>
              <a:gd name="connsiteY3" fmla="*/ 2677885 h 5355769"/>
              <a:gd name="connsiteX4" fmla="*/ 2403507 w 3599283"/>
              <a:gd name="connsiteY4" fmla="*/ 5355769 h 5355769"/>
              <a:gd name="connsiteX5" fmla="*/ 11955 w 3599283"/>
              <a:gd name="connsiteY5" fmla="*/ 5355769 h 5355769"/>
              <a:gd name="connsiteX6" fmla="*/ 0 w 3599283"/>
              <a:gd name="connsiteY6" fmla="*/ 2857499 h 5355769"/>
              <a:gd name="connsiteX0" fmla="*/ 0 w 3599283"/>
              <a:gd name="connsiteY0" fmla="*/ 2857499 h 5355769"/>
              <a:gd name="connsiteX1" fmla="*/ 834239 w 3599283"/>
              <a:gd name="connsiteY1" fmla="*/ 6517 h 5355769"/>
              <a:gd name="connsiteX2" fmla="*/ 2403507 w 3599283"/>
              <a:gd name="connsiteY2" fmla="*/ 0 h 5355769"/>
              <a:gd name="connsiteX3" fmla="*/ 3599283 w 3599283"/>
              <a:gd name="connsiteY3" fmla="*/ 2677885 h 5355769"/>
              <a:gd name="connsiteX4" fmla="*/ 2403507 w 3599283"/>
              <a:gd name="connsiteY4" fmla="*/ 5355769 h 5355769"/>
              <a:gd name="connsiteX5" fmla="*/ 11955 w 3599283"/>
              <a:gd name="connsiteY5" fmla="*/ 5355769 h 5355769"/>
              <a:gd name="connsiteX6" fmla="*/ 0 w 3599283"/>
              <a:gd name="connsiteY6" fmla="*/ 2857499 h 5355769"/>
              <a:gd name="connsiteX0" fmla="*/ 0 w 3599283"/>
              <a:gd name="connsiteY0" fmla="*/ 2857499 h 5355769"/>
              <a:gd name="connsiteX1" fmla="*/ 839002 w 3599283"/>
              <a:gd name="connsiteY1" fmla="*/ 6517 h 5355769"/>
              <a:gd name="connsiteX2" fmla="*/ 2403507 w 3599283"/>
              <a:gd name="connsiteY2" fmla="*/ 0 h 5355769"/>
              <a:gd name="connsiteX3" fmla="*/ 3599283 w 3599283"/>
              <a:gd name="connsiteY3" fmla="*/ 2677885 h 5355769"/>
              <a:gd name="connsiteX4" fmla="*/ 2403507 w 3599283"/>
              <a:gd name="connsiteY4" fmla="*/ 5355769 h 5355769"/>
              <a:gd name="connsiteX5" fmla="*/ 11955 w 3599283"/>
              <a:gd name="connsiteY5" fmla="*/ 5355769 h 5355769"/>
              <a:gd name="connsiteX6" fmla="*/ 0 w 3599283"/>
              <a:gd name="connsiteY6" fmla="*/ 2857499 h 5355769"/>
              <a:gd name="connsiteX0" fmla="*/ 0 w 3599283"/>
              <a:gd name="connsiteY0" fmla="*/ 2857499 h 5355769"/>
              <a:gd name="connsiteX1" fmla="*/ 839002 w 3599283"/>
              <a:gd name="connsiteY1" fmla="*/ 4136 h 5355769"/>
              <a:gd name="connsiteX2" fmla="*/ 2403507 w 3599283"/>
              <a:gd name="connsiteY2" fmla="*/ 0 h 5355769"/>
              <a:gd name="connsiteX3" fmla="*/ 3599283 w 3599283"/>
              <a:gd name="connsiteY3" fmla="*/ 2677885 h 5355769"/>
              <a:gd name="connsiteX4" fmla="*/ 2403507 w 3599283"/>
              <a:gd name="connsiteY4" fmla="*/ 5355769 h 5355769"/>
              <a:gd name="connsiteX5" fmla="*/ 11955 w 3599283"/>
              <a:gd name="connsiteY5" fmla="*/ 5355769 h 5355769"/>
              <a:gd name="connsiteX6" fmla="*/ 0 w 3599283"/>
              <a:gd name="connsiteY6" fmla="*/ 2857499 h 5355769"/>
              <a:gd name="connsiteX0" fmla="*/ 0 w 3599283"/>
              <a:gd name="connsiteY0" fmla="*/ 2858125 h 5356395"/>
              <a:gd name="connsiteX1" fmla="*/ 839002 w 3599283"/>
              <a:gd name="connsiteY1" fmla="*/ 0 h 5356395"/>
              <a:gd name="connsiteX2" fmla="*/ 2403507 w 3599283"/>
              <a:gd name="connsiteY2" fmla="*/ 626 h 5356395"/>
              <a:gd name="connsiteX3" fmla="*/ 3599283 w 3599283"/>
              <a:gd name="connsiteY3" fmla="*/ 2678511 h 5356395"/>
              <a:gd name="connsiteX4" fmla="*/ 2403507 w 3599283"/>
              <a:gd name="connsiteY4" fmla="*/ 5356395 h 5356395"/>
              <a:gd name="connsiteX5" fmla="*/ 11955 w 3599283"/>
              <a:gd name="connsiteY5" fmla="*/ 5356395 h 5356395"/>
              <a:gd name="connsiteX6" fmla="*/ 0 w 3599283"/>
              <a:gd name="connsiteY6" fmla="*/ 2858125 h 5356395"/>
              <a:gd name="connsiteX0" fmla="*/ 788145 w 3587328"/>
              <a:gd name="connsiteY0" fmla="*/ 2940675 h 5356395"/>
              <a:gd name="connsiteX1" fmla="*/ 827047 w 3587328"/>
              <a:gd name="connsiteY1" fmla="*/ 0 h 5356395"/>
              <a:gd name="connsiteX2" fmla="*/ 2391552 w 3587328"/>
              <a:gd name="connsiteY2" fmla="*/ 626 h 5356395"/>
              <a:gd name="connsiteX3" fmla="*/ 3587328 w 3587328"/>
              <a:gd name="connsiteY3" fmla="*/ 2678511 h 5356395"/>
              <a:gd name="connsiteX4" fmla="*/ 2391552 w 3587328"/>
              <a:gd name="connsiteY4" fmla="*/ 5356395 h 5356395"/>
              <a:gd name="connsiteX5" fmla="*/ 0 w 3587328"/>
              <a:gd name="connsiteY5" fmla="*/ 5356395 h 5356395"/>
              <a:gd name="connsiteX6" fmla="*/ 788145 w 3587328"/>
              <a:gd name="connsiteY6" fmla="*/ 2940675 h 5356395"/>
              <a:gd name="connsiteX0" fmla="*/ 800845 w 3587328"/>
              <a:gd name="connsiteY0" fmla="*/ 2940675 h 5356395"/>
              <a:gd name="connsiteX1" fmla="*/ 827047 w 3587328"/>
              <a:gd name="connsiteY1" fmla="*/ 0 h 5356395"/>
              <a:gd name="connsiteX2" fmla="*/ 2391552 w 3587328"/>
              <a:gd name="connsiteY2" fmla="*/ 626 h 5356395"/>
              <a:gd name="connsiteX3" fmla="*/ 3587328 w 3587328"/>
              <a:gd name="connsiteY3" fmla="*/ 2678511 h 5356395"/>
              <a:gd name="connsiteX4" fmla="*/ 2391552 w 3587328"/>
              <a:gd name="connsiteY4" fmla="*/ 5356395 h 5356395"/>
              <a:gd name="connsiteX5" fmla="*/ 0 w 3587328"/>
              <a:gd name="connsiteY5" fmla="*/ 5356395 h 5356395"/>
              <a:gd name="connsiteX6" fmla="*/ 800845 w 3587328"/>
              <a:gd name="connsiteY6" fmla="*/ 2940675 h 5356395"/>
              <a:gd name="connsiteX0" fmla="*/ 826245 w 3587328"/>
              <a:gd name="connsiteY0" fmla="*/ 2940675 h 5356395"/>
              <a:gd name="connsiteX1" fmla="*/ 827047 w 3587328"/>
              <a:gd name="connsiteY1" fmla="*/ 0 h 5356395"/>
              <a:gd name="connsiteX2" fmla="*/ 2391552 w 3587328"/>
              <a:gd name="connsiteY2" fmla="*/ 626 h 5356395"/>
              <a:gd name="connsiteX3" fmla="*/ 3587328 w 3587328"/>
              <a:gd name="connsiteY3" fmla="*/ 2678511 h 5356395"/>
              <a:gd name="connsiteX4" fmla="*/ 2391552 w 3587328"/>
              <a:gd name="connsiteY4" fmla="*/ 5356395 h 5356395"/>
              <a:gd name="connsiteX5" fmla="*/ 0 w 3587328"/>
              <a:gd name="connsiteY5" fmla="*/ 5356395 h 5356395"/>
              <a:gd name="connsiteX6" fmla="*/ 826245 w 3587328"/>
              <a:gd name="connsiteY6" fmla="*/ 2940675 h 5356395"/>
              <a:gd name="connsiteX0" fmla="*/ 0 w 2761083"/>
              <a:gd name="connsiteY0" fmla="*/ 2940675 h 5356395"/>
              <a:gd name="connsiteX1" fmla="*/ 802 w 2761083"/>
              <a:gd name="connsiteY1" fmla="*/ 0 h 5356395"/>
              <a:gd name="connsiteX2" fmla="*/ 1565307 w 2761083"/>
              <a:gd name="connsiteY2" fmla="*/ 626 h 5356395"/>
              <a:gd name="connsiteX3" fmla="*/ 2761083 w 2761083"/>
              <a:gd name="connsiteY3" fmla="*/ 2678511 h 5356395"/>
              <a:gd name="connsiteX4" fmla="*/ 1565307 w 2761083"/>
              <a:gd name="connsiteY4" fmla="*/ 5356395 h 5356395"/>
              <a:gd name="connsiteX5" fmla="*/ 24655 w 2761083"/>
              <a:gd name="connsiteY5" fmla="*/ 5350045 h 5356395"/>
              <a:gd name="connsiteX6" fmla="*/ 0 w 2761083"/>
              <a:gd name="connsiteY6" fmla="*/ 2940675 h 5356395"/>
              <a:gd name="connsiteX0" fmla="*/ 0 w 2761083"/>
              <a:gd name="connsiteY0" fmla="*/ 2940675 h 5359570"/>
              <a:gd name="connsiteX1" fmla="*/ 802 w 2761083"/>
              <a:gd name="connsiteY1" fmla="*/ 0 h 5359570"/>
              <a:gd name="connsiteX2" fmla="*/ 1565307 w 2761083"/>
              <a:gd name="connsiteY2" fmla="*/ 626 h 5359570"/>
              <a:gd name="connsiteX3" fmla="*/ 2761083 w 2761083"/>
              <a:gd name="connsiteY3" fmla="*/ 2678511 h 5359570"/>
              <a:gd name="connsiteX4" fmla="*/ 1565307 w 2761083"/>
              <a:gd name="connsiteY4" fmla="*/ 5356395 h 5359570"/>
              <a:gd name="connsiteX5" fmla="*/ 5605 w 2761083"/>
              <a:gd name="connsiteY5" fmla="*/ 5359570 h 5359570"/>
              <a:gd name="connsiteX6" fmla="*/ 0 w 2761083"/>
              <a:gd name="connsiteY6" fmla="*/ 2940675 h 5359570"/>
              <a:gd name="connsiteX0" fmla="*/ 0 w 2761083"/>
              <a:gd name="connsiteY0" fmla="*/ 2940675 h 5357189"/>
              <a:gd name="connsiteX1" fmla="*/ 802 w 2761083"/>
              <a:gd name="connsiteY1" fmla="*/ 0 h 5357189"/>
              <a:gd name="connsiteX2" fmla="*/ 1565307 w 2761083"/>
              <a:gd name="connsiteY2" fmla="*/ 626 h 5357189"/>
              <a:gd name="connsiteX3" fmla="*/ 2761083 w 2761083"/>
              <a:gd name="connsiteY3" fmla="*/ 2678511 h 5357189"/>
              <a:gd name="connsiteX4" fmla="*/ 1565307 w 2761083"/>
              <a:gd name="connsiteY4" fmla="*/ 5356395 h 5357189"/>
              <a:gd name="connsiteX5" fmla="*/ 3224 w 2761083"/>
              <a:gd name="connsiteY5" fmla="*/ 5357189 h 5357189"/>
              <a:gd name="connsiteX6" fmla="*/ 0 w 2761083"/>
              <a:gd name="connsiteY6" fmla="*/ 2940675 h 535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083" h="5357189">
                <a:moveTo>
                  <a:pt x="0" y="2940675"/>
                </a:moveTo>
                <a:cubicBezTo>
                  <a:pt x="267" y="1960450"/>
                  <a:pt x="535" y="980225"/>
                  <a:pt x="802" y="0"/>
                </a:cubicBezTo>
                <a:lnTo>
                  <a:pt x="1565307" y="626"/>
                </a:lnTo>
                <a:lnTo>
                  <a:pt x="2761083" y="2678511"/>
                </a:lnTo>
                <a:lnTo>
                  <a:pt x="1565307" y="5356395"/>
                </a:lnTo>
                <a:lnTo>
                  <a:pt x="3224" y="5357189"/>
                </a:lnTo>
                <a:cubicBezTo>
                  <a:pt x="1356" y="4550891"/>
                  <a:pt x="1868" y="3746973"/>
                  <a:pt x="0" y="2940675"/>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Slide 11" descr="press space to play audio">
            <a:hlinkClick r:id="" action="ppaction://media"/>
            <a:extLst>
              <a:ext uri="{FF2B5EF4-FFF2-40B4-BE49-F238E27FC236}">
                <a16:creationId xmlns:a16="http://schemas.microsoft.com/office/drawing/2014/main" id="{99B9557F-1FAC-40EF-8A42-98F20191A0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54" y="6376275"/>
            <a:ext cx="406400" cy="406400"/>
          </a:xfrm>
          <a:prstGeom prst="rect">
            <a:avLst/>
          </a:prstGeom>
        </p:spPr>
      </p:pic>
    </p:spTree>
    <p:extLst>
      <p:ext uri="{BB962C8B-B14F-4D97-AF65-F5344CB8AC3E}">
        <p14:creationId xmlns:p14="http://schemas.microsoft.com/office/powerpoint/2010/main" val="2218902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4448-0AA3-4D41-A82C-0077D350A722}"/>
              </a:ext>
            </a:extLst>
          </p:cNvPr>
          <p:cNvSpPr>
            <a:spLocks noGrp="1"/>
          </p:cNvSpPr>
          <p:nvPr>
            <p:ph type="title"/>
          </p:nvPr>
        </p:nvSpPr>
        <p:spPr>
          <a:xfrm>
            <a:off x="320954" y="375067"/>
            <a:ext cx="6581778" cy="657005"/>
          </a:xfrm>
        </p:spPr>
        <p:txBody>
          <a:bodyPr/>
          <a:lstStyle/>
          <a:p>
            <a:r>
              <a:rPr lang="en-GB" dirty="0"/>
              <a:t>Implementation &amp; Delivery</a:t>
            </a:r>
          </a:p>
        </p:txBody>
      </p:sp>
      <p:sp>
        <p:nvSpPr>
          <p:cNvPr id="3" name="Flowchart: Off-page Connector 2">
            <a:extLst>
              <a:ext uri="{FF2B5EF4-FFF2-40B4-BE49-F238E27FC236}">
                <a16:creationId xmlns:a16="http://schemas.microsoft.com/office/drawing/2014/main" id="{335E2CD5-E5D9-48F8-B8E9-2BA9BB8EC1D4}"/>
              </a:ext>
            </a:extLst>
          </p:cNvPr>
          <p:cNvSpPr/>
          <p:nvPr/>
        </p:nvSpPr>
        <p:spPr>
          <a:xfrm>
            <a:off x="220311" y="1762790"/>
            <a:ext cx="3391532" cy="2600099"/>
          </a:xfrm>
          <a:prstGeom prst="flowChartOffpageConnector">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latin typeface="Arial" panose="020B0604020202020204" pitchFamily="34" charset="0"/>
                <a:cs typeface="Arial" panose="020B0604020202020204" pitchFamily="34" charset="0"/>
              </a:rPr>
              <a:t>Upscaling</a:t>
            </a: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The success demonstrated in small scale tests has the potential to be magnified when upscaled</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Potential to develop complex and mature marine ecosystems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Potential to utilise economy of scales </a:t>
            </a:r>
          </a:p>
        </p:txBody>
      </p:sp>
      <p:sp>
        <p:nvSpPr>
          <p:cNvPr id="5" name="Flowchart: Off-page Connector 4">
            <a:extLst>
              <a:ext uri="{FF2B5EF4-FFF2-40B4-BE49-F238E27FC236}">
                <a16:creationId xmlns:a16="http://schemas.microsoft.com/office/drawing/2014/main" id="{0F8EBACB-BF91-4EA7-8A59-084148B07315}"/>
              </a:ext>
            </a:extLst>
          </p:cNvPr>
          <p:cNvSpPr/>
          <p:nvPr/>
        </p:nvSpPr>
        <p:spPr>
          <a:xfrm>
            <a:off x="2882366" y="4148419"/>
            <a:ext cx="3379267" cy="2600099"/>
          </a:xfrm>
          <a:prstGeom prst="flowChartOffpageConnector">
            <a:avLst/>
          </a:prstGeom>
          <a:solidFill>
            <a:srgbClr val="2E554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a:solidFill>
                  <a:schemeClr val="bg1"/>
                </a:solidFill>
                <a:latin typeface="Arial" panose="020B0604020202020204" pitchFamily="34" charset="0"/>
                <a:cs typeface="Arial" panose="020B0604020202020204" pitchFamily="34" charset="0"/>
              </a:rPr>
              <a:t>Objective Setting</a:t>
            </a: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Important to set realistic and measurable objectives to inform which ecoengineering objectives will be best.</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Once Implemented, </a:t>
            </a:r>
            <a:r>
              <a:rPr lang="en-GB" sz="1200">
                <a:latin typeface="Arial" panose="020B0604020202020204" pitchFamily="34" charset="0"/>
                <a:cs typeface="Arial" panose="020B0604020202020204" pitchFamily="34" charset="0"/>
              </a:rPr>
              <a:t>measuring  the success in achieving the project goals is key.</a:t>
            </a:r>
            <a:endParaRPr lang="en-GB" sz="1200" b="1">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The uncertainties around asset management and maintenance are improving as the evidence based data builds</a:t>
            </a:r>
          </a:p>
          <a:p>
            <a:pPr algn="ctr"/>
            <a:endParaRPr lang="en-GB" b="1">
              <a:solidFill>
                <a:schemeClr val="bg1"/>
              </a:solidFill>
            </a:endParaRPr>
          </a:p>
        </p:txBody>
      </p:sp>
      <p:sp>
        <p:nvSpPr>
          <p:cNvPr id="6" name="Flowchart: Off-page Connector 5">
            <a:extLst>
              <a:ext uri="{FF2B5EF4-FFF2-40B4-BE49-F238E27FC236}">
                <a16:creationId xmlns:a16="http://schemas.microsoft.com/office/drawing/2014/main" id="{7C1DBA42-DE3F-45F4-9367-69810834C183}"/>
              </a:ext>
            </a:extLst>
          </p:cNvPr>
          <p:cNvSpPr/>
          <p:nvPr/>
        </p:nvSpPr>
        <p:spPr>
          <a:xfrm>
            <a:off x="5532159" y="1762790"/>
            <a:ext cx="3391532" cy="2627951"/>
          </a:xfrm>
          <a:prstGeom prst="flowChartOffpageConnector">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latin typeface="Arial" panose="020B0604020202020204" pitchFamily="34" charset="0"/>
                <a:cs typeface="Arial" panose="020B0604020202020204" pitchFamily="34" charset="0"/>
              </a:rPr>
              <a:t>Procurement</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Innovative solutions require early procurement so </a:t>
            </a:r>
            <a:r>
              <a:rPr lang="en-GB" sz="1200" dirty="0">
                <a:effectLst/>
                <a:latin typeface="Arial" panose="020B0604020202020204" pitchFamily="34" charset="0"/>
                <a:ea typeface="Times New Roman" panose="02020603050405020304" pitchFamily="18" charset="0"/>
                <a:cs typeface="Arial" panose="020B0604020202020204" pitchFamily="34" charset="0"/>
              </a:rPr>
              <a:t>suppliers can deliver the products on time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Precast concrete manufacturers have a strong supply chain and a greater manufacturing capacity. They are in a position to drive eco enhancements related to textured concrete</a:t>
            </a:r>
          </a:p>
        </p:txBody>
      </p:sp>
      <p:pic>
        <p:nvPicPr>
          <p:cNvPr id="4" name="Slide 12" descr="press space to play audio">
            <a:hlinkClick r:id="" action="ppaction://media"/>
            <a:extLst>
              <a:ext uri="{FF2B5EF4-FFF2-40B4-BE49-F238E27FC236}">
                <a16:creationId xmlns:a16="http://schemas.microsoft.com/office/drawing/2014/main" id="{E76A1E90-0E28-47FC-A9FD-71714F452A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54" y="6342118"/>
            <a:ext cx="406400" cy="406400"/>
          </a:xfrm>
          <a:prstGeom prst="rect">
            <a:avLst/>
          </a:prstGeom>
        </p:spPr>
      </p:pic>
    </p:spTree>
    <p:extLst>
      <p:ext uri="{BB962C8B-B14F-4D97-AF65-F5344CB8AC3E}">
        <p14:creationId xmlns:p14="http://schemas.microsoft.com/office/powerpoint/2010/main" val="2429769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3C52-5954-4298-B3C7-5C299F116426}"/>
              </a:ext>
            </a:extLst>
          </p:cNvPr>
          <p:cNvSpPr txBox="1">
            <a:spLocks noGrp="1"/>
          </p:cNvSpPr>
          <p:nvPr>
            <p:ph type="ctrTitle"/>
          </p:nvPr>
        </p:nvSpPr>
        <p:spPr>
          <a:xfrm>
            <a:off x="685800" y="1983361"/>
            <a:ext cx="7772400" cy="1470026"/>
          </a:xfrm>
          <a:prstGeom prst="rect">
            <a:avLst/>
          </a:prstGeom>
          <a:noFill/>
          <a:ln>
            <a:noFill/>
          </a:ln>
        </p:spPr>
        <p:txBody>
          <a:bodyPr vert="horz" wrap="square" lIns="0" tIns="0" rIns="0" bIns="0" anchor="ctr" anchorCtr="1" compatLnSpc="1">
            <a:noAutofit/>
          </a:bodyPr>
          <a:lstStyle/>
          <a:p>
            <a:pPr lvl="0" algn="ctr"/>
            <a:r>
              <a:rPr lang="en-GB"/>
              <a:t>Coastal Enhancement Guidance</a:t>
            </a:r>
            <a:br>
              <a:rPr lang="en-GB"/>
            </a:br>
            <a:r>
              <a:rPr lang="en-GB"/>
              <a:t>Training Toolbox</a:t>
            </a:r>
          </a:p>
        </p:txBody>
      </p:sp>
      <p:sp>
        <p:nvSpPr>
          <p:cNvPr id="3" name="Subtitle 3">
            <a:extLst>
              <a:ext uri="{FF2B5EF4-FFF2-40B4-BE49-F238E27FC236}">
                <a16:creationId xmlns:a16="http://schemas.microsoft.com/office/drawing/2014/main" id="{0B850D5E-82F4-486A-A235-4529F5A62F42}"/>
              </a:ext>
            </a:extLst>
          </p:cNvPr>
          <p:cNvSpPr txBox="1">
            <a:spLocks noGrp="1"/>
          </p:cNvSpPr>
          <p:nvPr>
            <p:ph type="subTitle" idx="1"/>
          </p:nvPr>
        </p:nvSpPr>
        <p:spPr>
          <a:xfrm>
            <a:off x="1371600" y="3726554"/>
            <a:ext cx="6400800" cy="1752603"/>
          </a:xfrm>
          <a:prstGeom prst="rect">
            <a:avLst/>
          </a:prstGeom>
          <a:noFill/>
          <a:ln>
            <a:noFill/>
          </a:ln>
        </p:spPr>
        <p:txBody>
          <a:bodyPr vert="horz" wrap="square" lIns="0" tIns="0" rIns="0" bIns="0" anchor="t" anchorCtr="1" compatLnSpc="1">
            <a:noAutofit/>
          </a:bodyPr>
          <a:lstStyle/>
          <a:p>
            <a:pPr algn="ctr"/>
            <a:r>
              <a:rPr lang="en-GB"/>
              <a:t>Part 3/4 -  Stepped Approach</a:t>
            </a:r>
          </a:p>
          <a:p>
            <a:pPr algn="ctr"/>
            <a:r>
              <a:rPr lang="en-GB"/>
              <a:t>(10 mins)</a:t>
            </a:r>
          </a:p>
        </p:txBody>
      </p:sp>
      <p:pic>
        <p:nvPicPr>
          <p:cNvPr id="5" name="Slide 15 (intro)" descr="press space to play audio">
            <a:hlinkClick r:id="" action="ppaction://media"/>
            <a:extLst>
              <a:ext uri="{FF2B5EF4-FFF2-40B4-BE49-F238E27FC236}">
                <a16:creationId xmlns:a16="http://schemas.microsoft.com/office/drawing/2014/main" id="{5560E2EA-CA5E-4BB2-968E-89CCC2DAA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366240"/>
            <a:ext cx="406400" cy="406400"/>
          </a:xfrm>
          <a:prstGeom prst="rect">
            <a:avLst/>
          </a:prstGeom>
        </p:spPr>
      </p:pic>
      <p:pic>
        <p:nvPicPr>
          <p:cNvPr id="4" name="Graphic 3" descr="Click icon to return to contents page">
            <a:hlinkClick r:id="rId6" action="ppaction://hlinksldjump"/>
            <a:extLst>
              <a:ext uri="{FF2B5EF4-FFF2-40B4-BE49-F238E27FC236}">
                <a16:creationId xmlns:a16="http://schemas.microsoft.com/office/drawing/2014/main" id="{583C9D2E-CDE4-4D4E-B39A-2C4E74191A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22" y="6424864"/>
            <a:ext cx="433136" cy="433136"/>
          </a:xfrm>
          <a:prstGeom prst="rect">
            <a:avLst/>
          </a:prstGeom>
        </p:spPr>
      </p:pic>
    </p:spTree>
    <p:extLst>
      <p:ext uri="{BB962C8B-B14F-4D97-AF65-F5344CB8AC3E}">
        <p14:creationId xmlns:p14="http://schemas.microsoft.com/office/powerpoint/2010/main" val="2787526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263554" y="504810"/>
            <a:ext cx="4572000"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1 – Establishing Goals</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15" name="Flowchart: Off-page Connector 14">
            <a:extLst>
              <a:ext uri="{FF2B5EF4-FFF2-40B4-BE49-F238E27FC236}">
                <a16:creationId xmlns:a16="http://schemas.microsoft.com/office/drawing/2014/main" id="{9C4D63A5-D139-4871-905B-78AFE042E656}"/>
              </a:ext>
            </a:extLst>
          </p:cNvPr>
          <p:cNvSpPr/>
          <p:nvPr/>
        </p:nvSpPr>
        <p:spPr>
          <a:xfrm>
            <a:off x="850232" y="1748589"/>
            <a:ext cx="1319916" cy="182022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647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6477 h 10000"/>
              <a:gd name="connsiteX3" fmla="*/ 5000 w 10000"/>
              <a:gd name="connsiteY3" fmla="*/ 10000 h 10000"/>
              <a:gd name="connsiteX4" fmla="*/ 48 w 10000"/>
              <a:gd name="connsiteY4" fmla="*/ 6375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6477"/>
                </a:lnTo>
                <a:lnTo>
                  <a:pt x="5000" y="10000"/>
                </a:lnTo>
                <a:lnTo>
                  <a:pt x="48" y="6375"/>
                </a:lnTo>
                <a:lnTo>
                  <a:pt x="0" y="0"/>
                </a:lnTo>
                <a:close/>
              </a:path>
            </a:pathLst>
          </a:custGeom>
          <a:solidFill>
            <a:srgbClr val="2E5549"/>
          </a:solidFill>
          <a:ln>
            <a:solidFill>
              <a:srgbClr val="2E5549"/>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500033" rIns="7620" bIns="500031"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bg1"/>
                </a:solidFill>
                <a:latin typeface="Arial" panose="020B0604020202020204" pitchFamily="34" charset="0"/>
                <a:cs typeface="Arial" panose="020B0604020202020204" pitchFamily="34" charset="0"/>
              </a:rPr>
              <a:t>Ecology</a:t>
            </a:r>
            <a:endParaRPr lang="en-GB" sz="1400" b="1" kern="12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2B6C5C8-E130-48A5-BC1B-6A5264D03709}"/>
              </a:ext>
            </a:extLst>
          </p:cNvPr>
          <p:cNvSpPr/>
          <p:nvPr/>
        </p:nvSpPr>
        <p:spPr>
          <a:xfrm>
            <a:off x="2092806" y="1748590"/>
            <a:ext cx="2270611" cy="1183144"/>
          </a:xfrm>
          <a:prstGeom prst="rect">
            <a:avLst/>
          </a:prstGeom>
          <a:solidFill>
            <a:srgbClr val="2E5549"/>
          </a:solidFill>
          <a:ln>
            <a:solidFill>
              <a:srgbClr val="2E554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85" tIns="49085" rIns="49085" bIns="49087" numCol="1" spcCol="1270" anchor="ctr" anchorCtr="0">
            <a:noAutofit/>
          </a:bodyPr>
          <a:lstStyle/>
          <a:p>
            <a:pPr marL="57150" lvl="1" indent="-57150" algn="l" defTabSz="311150">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Native species biodiversity </a:t>
            </a:r>
            <a:endParaRPr lang="en-GB" sz="1100" kern="1200">
              <a:solidFill>
                <a:schemeClr val="bg1"/>
              </a:solidFill>
              <a:latin typeface="Arial" panose="020B0604020202020204" pitchFamily="34" charset="0"/>
              <a:cs typeface="Arial" panose="020B0604020202020204" pitchFamily="34" charset="0"/>
            </a:endParaRPr>
          </a:p>
          <a:p>
            <a:pPr marL="57150" lvl="1" indent="-57150" algn="l" defTabSz="311150">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Invasive species management </a:t>
            </a:r>
          </a:p>
          <a:p>
            <a:pPr marL="57150" lvl="1" indent="-57150" algn="l" defTabSz="311150">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Promoting specific target species </a:t>
            </a:r>
          </a:p>
          <a:p>
            <a:pPr marL="57150" lvl="1" indent="-57150" defTabSz="311150">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Habitat complexity </a:t>
            </a:r>
            <a:r>
              <a:rPr lang="en-GB" sz="1100">
                <a:solidFill>
                  <a:schemeClr val="bg1"/>
                </a:solidFill>
                <a:latin typeface="Arial" panose="020B0604020202020204" pitchFamily="34" charset="0"/>
                <a:cs typeface="Arial" panose="020B0604020202020204" pitchFamily="34" charset="0"/>
              </a:rPr>
              <a:t>m</a:t>
            </a:r>
            <a:r>
              <a:rPr lang="en-GB" sz="1100" b="0" i="0" kern="1200">
                <a:solidFill>
                  <a:schemeClr val="bg1"/>
                </a:solidFill>
                <a:latin typeface="Arial" panose="020B0604020202020204" pitchFamily="34" charset="0"/>
                <a:cs typeface="Arial" panose="020B0604020202020204" pitchFamily="34" charset="0"/>
              </a:rPr>
              <a:t>imicking natural rocky habitats/biodiversity </a:t>
            </a:r>
          </a:p>
        </p:txBody>
      </p:sp>
      <p:sp>
        <p:nvSpPr>
          <p:cNvPr id="17" name="Freeform: Shape 16">
            <a:extLst>
              <a:ext uri="{FF2B5EF4-FFF2-40B4-BE49-F238E27FC236}">
                <a16:creationId xmlns:a16="http://schemas.microsoft.com/office/drawing/2014/main" id="{D7282EF4-0453-484B-A807-9690E61E1843}"/>
              </a:ext>
            </a:extLst>
          </p:cNvPr>
          <p:cNvSpPr/>
          <p:nvPr/>
        </p:nvSpPr>
        <p:spPr>
          <a:xfrm>
            <a:off x="850232" y="3258830"/>
            <a:ext cx="1319916" cy="1820223"/>
          </a:xfrm>
          <a:custGeom>
            <a:avLst/>
            <a:gdLst>
              <a:gd name="connsiteX0" fmla="*/ 0 w 1406890"/>
              <a:gd name="connsiteY0" fmla="*/ 0 h 984823"/>
              <a:gd name="connsiteX1" fmla="*/ 914479 w 1406890"/>
              <a:gd name="connsiteY1" fmla="*/ 0 h 984823"/>
              <a:gd name="connsiteX2" fmla="*/ 1406890 w 1406890"/>
              <a:gd name="connsiteY2" fmla="*/ 492412 h 984823"/>
              <a:gd name="connsiteX3" fmla="*/ 914479 w 1406890"/>
              <a:gd name="connsiteY3" fmla="*/ 984823 h 984823"/>
              <a:gd name="connsiteX4" fmla="*/ 0 w 1406890"/>
              <a:gd name="connsiteY4" fmla="*/ 984823 h 984823"/>
              <a:gd name="connsiteX5" fmla="*/ 492412 w 1406890"/>
              <a:gd name="connsiteY5" fmla="*/ 492412 h 984823"/>
              <a:gd name="connsiteX6" fmla="*/ 0 w 1406890"/>
              <a:gd name="connsiteY6" fmla="*/ 0 h 9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890" h="984823">
                <a:moveTo>
                  <a:pt x="1406889" y="0"/>
                </a:moveTo>
                <a:lnTo>
                  <a:pt x="1406889" y="640135"/>
                </a:lnTo>
                <a:lnTo>
                  <a:pt x="703444" y="984823"/>
                </a:lnTo>
                <a:lnTo>
                  <a:pt x="1" y="640135"/>
                </a:lnTo>
                <a:lnTo>
                  <a:pt x="1" y="0"/>
                </a:lnTo>
                <a:lnTo>
                  <a:pt x="703444" y="344689"/>
                </a:lnTo>
                <a:lnTo>
                  <a:pt x="1406889" y="0"/>
                </a:lnTo>
                <a:close/>
              </a:path>
            </a:pathLst>
          </a:custGeom>
          <a:solidFill>
            <a:schemeClr val="accent6">
              <a:lumMod val="75000"/>
            </a:schemeClr>
          </a:solidFill>
          <a:ln>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500033" rIns="7620" bIns="500031"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Environmental</a:t>
            </a:r>
            <a:endParaRPr lang="en-GB" sz="1400" b="1" kern="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2FC5EBB-0E85-487A-B84E-872F1466A3F1}"/>
              </a:ext>
            </a:extLst>
          </p:cNvPr>
          <p:cNvSpPr/>
          <p:nvPr/>
        </p:nvSpPr>
        <p:spPr>
          <a:xfrm>
            <a:off x="2182914" y="3246506"/>
            <a:ext cx="2193270" cy="1183144"/>
          </a:xfrm>
          <a:prstGeom prst="rect">
            <a:avLst/>
          </a:prstGeom>
          <a:solidFill>
            <a:schemeClr val="accent6">
              <a:lumMod val="75000"/>
            </a:schemeClr>
          </a:solidFill>
          <a:ln>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85" tIns="49086" rIns="49085" bIns="49086" numCol="1" spcCol="1270" anchor="ctr" anchorCtr="0">
            <a:noAutofit/>
          </a:bodyPr>
          <a:lstStyle/>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Water quality </a:t>
            </a:r>
            <a:endParaRPr lang="en-GB" sz="1100" kern="1200">
              <a:solidFill>
                <a:schemeClr val="bg1"/>
              </a:solidFill>
              <a:latin typeface="Arial" panose="020B0604020202020204" pitchFamily="34" charset="0"/>
              <a:cs typeface="Arial" panose="020B0604020202020204" pitchFamily="34" charset="0"/>
            </a:endParaRP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Carbon sequestration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Biofiltration </a:t>
            </a:r>
          </a:p>
        </p:txBody>
      </p:sp>
      <p:sp>
        <p:nvSpPr>
          <p:cNvPr id="19" name="Freeform: Shape 18">
            <a:extLst>
              <a:ext uri="{FF2B5EF4-FFF2-40B4-BE49-F238E27FC236}">
                <a16:creationId xmlns:a16="http://schemas.microsoft.com/office/drawing/2014/main" id="{233E85B1-2201-4BFA-9A9A-BA1DB84F8C0C}"/>
              </a:ext>
            </a:extLst>
          </p:cNvPr>
          <p:cNvSpPr/>
          <p:nvPr/>
        </p:nvSpPr>
        <p:spPr>
          <a:xfrm>
            <a:off x="850232" y="4769072"/>
            <a:ext cx="1319916" cy="1820223"/>
          </a:xfrm>
          <a:custGeom>
            <a:avLst/>
            <a:gdLst>
              <a:gd name="connsiteX0" fmla="*/ 0 w 1406890"/>
              <a:gd name="connsiteY0" fmla="*/ 0 h 984823"/>
              <a:gd name="connsiteX1" fmla="*/ 914479 w 1406890"/>
              <a:gd name="connsiteY1" fmla="*/ 0 h 984823"/>
              <a:gd name="connsiteX2" fmla="*/ 1406890 w 1406890"/>
              <a:gd name="connsiteY2" fmla="*/ 492412 h 984823"/>
              <a:gd name="connsiteX3" fmla="*/ 914479 w 1406890"/>
              <a:gd name="connsiteY3" fmla="*/ 984823 h 984823"/>
              <a:gd name="connsiteX4" fmla="*/ 0 w 1406890"/>
              <a:gd name="connsiteY4" fmla="*/ 984823 h 984823"/>
              <a:gd name="connsiteX5" fmla="*/ 492412 w 1406890"/>
              <a:gd name="connsiteY5" fmla="*/ 492412 h 984823"/>
              <a:gd name="connsiteX6" fmla="*/ 0 w 1406890"/>
              <a:gd name="connsiteY6" fmla="*/ 0 h 9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890" h="984823">
                <a:moveTo>
                  <a:pt x="1406889" y="0"/>
                </a:moveTo>
                <a:lnTo>
                  <a:pt x="1406889" y="640135"/>
                </a:lnTo>
                <a:lnTo>
                  <a:pt x="703444" y="984823"/>
                </a:lnTo>
                <a:lnTo>
                  <a:pt x="1" y="640135"/>
                </a:lnTo>
                <a:lnTo>
                  <a:pt x="1" y="0"/>
                </a:lnTo>
                <a:lnTo>
                  <a:pt x="703444" y="344689"/>
                </a:lnTo>
                <a:lnTo>
                  <a:pt x="1406889" y="0"/>
                </a:lnTo>
                <a:close/>
              </a:path>
            </a:pathLst>
          </a:custGeom>
          <a:solidFill>
            <a:schemeClr val="accent1"/>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500033" rIns="7620" bIns="500031"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Economic</a:t>
            </a:r>
            <a:endParaRPr lang="en-GB" sz="1400" b="1" kern="120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87BB7D0-5603-4D9C-84BB-F942689E217B}"/>
              </a:ext>
            </a:extLst>
          </p:cNvPr>
          <p:cNvSpPr/>
          <p:nvPr/>
        </p:nvSpPr>
        <p:spPr>
          <a:xfrm>
            <a:off x="2170147" y="4769072"/>
            <a:ext cx="2193270" cy="1183144"/>
          </a:xfrm>
          <a:prstGeom prst="rect">
            <a:avLst/>
          </a:prstGeom>
          <a:solidFill>
            <a:schemeClr val="accent1"/>
          </a:solidFill>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85" tIns="49086" rIns="49085" bIns="49086" numCol="1" spcCol="1270" anchor="ctr" anchorCtr="0">
            <a:noAutofit/>
          </a:bodyPr>
          <a:lstStyle/>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Job creation </a:t>
            </a:r>
            <a:endParaRPr lang="en-GB" sz="1100" kern="1200">
              <a:solidFill>
                <a:schemeClr val="bg1"/>
              </a:solidFill>
              <a:latin typeface="Arial" panose="020B0604020202020204" pitchFamily="34" charset="0"/>
              <a:cs typeface="Arial" panose="020B0604020202020204" pitchFamily="34" charset="0"/>
            </a:endParaRP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Business opportunity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Shore protection insurability </a:t>
            </a:r>
          </a:p>
        </p:txBody>
      </p:sp>
      <p:sp>
        <p:nvSpPr>
          <p:cNvPr id="23" name="Flowchart: Off-page Connector 14">
            <a:extLst>
              <a:ext uri="{FF2B5EF4-FFF2-40B4-BE49-F238E27FC236}">
                <a16:creationId xmlns:a16="http://schemas.microsoft.com/office/drawing/2014/main" id="{4CD37923-6755-4668-B594-6E07F1422280}"/>
              </a:ext>
            </a:extLst>
          </p:cNvPr>
          <p:cNvSpPr/>
          <p:nvPr/>
        </p:nvSpPr>
        <p:spPr>
          <a:xfrm>
            <a:off x="4489085" y="1748588"/>
            <a:ext cx="1319916" cy="182022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647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6477 h 10000"/>
              <a:gd name="connsiteX3" fmla="*/ 5000 w 10000"/>
              <a:gd name="connsiteY3" fmla="*/ 10000 h 10000"/>
              <a:gd name="connsiteX4" fmla="*/ 48 w 10000"/>
              <a:gd name="connsiteY4" fmla="*/ 6375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6477"/>
                </a:lnTo>
                <a:lnTo>
                  <a:pt x="5000" y="10000"/>
                </a:lnTo>
                <a:lnTo>
                  <a:pt x="48" y="6375"/>
                </a:lnTo>
                <a:lnTo>
                  <a:pt x="0" y="0"/>
                </a:lnTo>
                <a:close/>
              </a:path>
            </a:pathLst>
          </a:custGeom>
          <a:solidFill>
            <a:schemeClr val="accent4">
              <a:lumMod val="50000"/>
            </a:schemeClr>
          </a:solidFill>
          <a:ln>
            <a:solidFill>
              <a:schemeClr val="accent4">
                <a:lumMod val="50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500033" rIns="7620" bIns="500031" numCol="1" spcCol="1270" anchor="t"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Engineering</a:t>
            </a:r>
          </a:p>
        </p:txBody>
      </p:sp>
      <p:sp>
        <p:nvSpPr>
          <p:cNvPr id="24" name="Rectangle 23">
            <a:extLst>
              <a:ext uri="{FF2B5EF4-FFF2-40B4-BE49-F238E27FC236}">
                <a16:creationId xmlns:a16="http://schemas.microsoft.com/office/drawing/2014/main" id="{ABAA3579-BCBF-4A61-8CBA-00ED3EEC5E21}"/>
              </a:ext>
            </a:extLst>
          </p:cNvPr>
          <p:cNvSpPr/>
          <p:nvPr/>
        </p:nvSpPr>
        <p:spPr>
          <a:xfrm>
            <a:off x="5809000" y="1748589"/>
            <a:ext cx="2193270" cy="1183144"/>
          </a:xfrm>
          <a:prstGeom prst="rect">
            <a:avLst/>
          </a:prstGeom>
          <a:solidFill>
            <a:schemeClr val="accent4">
              <a:lumMod val="50000"/>
            </a:schemeClr>
          </a:solidFill>
          <a:ln>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85" tIns="49085" rIns="49085" bIns="49087" numCol="1" spcCol="1270" anchor="ctr" anchorCtr="0">
            <a:noAutofit/>
          </a:bodyPr>
          <a:lstStyle/>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Energy attenuation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Shoreline stabilisation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Structural integrity </a:t>
            </a:r>
          </a:p>
        </p:txBody>
      </p:sp>
      <p:sp>
        <p:nvSpPr>
          <p:cNvPr id="25" name="Freeform: Shape 24">
            <a:extLst>
              <a:ext uri="{FF2B5EF4-FFF2-40B4-BE49-F238E27FC236}">
                <a16:creationId xmlns:a16="http://schemas.microsoft.com/office/drawing/2014/main" id="{0BD39C07-6367-48B1-A15E-795F54DF0FA2}"/>
              </a:ext>
            </a:extLst>
          </p:cNvPr>
          <p:cNvSpPr/>
          <p:nvPr/>
        </p:nvSpPr>
        <p:spPr>
          <a:xfrm>
            <a:off x="4489085" y="3258829"/>
            <a:ext cx="1319916" cy="1820223"/>
          </a:xfrm>
          <a:custGeom>
            <a:avLst/>
            <a:gdLst>
              <a:gd name="connsiteX0" fmla="*/ 0 w 1406890"/>
              <a:gd name="connsiteY0" fmla="*/ 0 h 984823"/>
              <a:gd name="connsiteX1" fmla="*/ 914479 w 1406890"/>
              <a:gd name="connsiteY1" fmla="*/ 0 h 984823"/>
              <a:gd name="connsiteX2" fmla="*/ 1406890 w 1406890"/>
              <a:gd name="connsiteY2" fmla="*/ 492412 h 984823"/>
              <a:gd name="connsiteX3" fmla="*/ 914479 w 1406890"/>
              <a:gd name="connsiteY3" fmla="*/ 984823 h 984823"/>
              <a:gd name="connsiteX4" fmla="*/ 0 w 1406890"/>
              <a:gd name="connsiteY4" fmla="*/ 984823 h 984823"/>
              <a:gd name="connsiteX5" fmla="*/ 492412 w 1406890"/>
              <a:gd name="connsiteY5" fmla="*/ 492412 h 984823"/>
              <a:gd name="connsiteX6" fmla="*/ 0 w 1406890"/>
              <a:gd name="connsiteY6" fmla="*/ 0 h 9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890" h="984823">
                <a:moveTo>
                  <a:pt x="1406889" y="0"/>
                </a:moveTo>
                <a:lnTo>
                  <a:pt x="1406889" y="640135"/>
                </a:lnTo>
                <a:lnTo>
                  <a:pt x="703444" y="984823"/>
                </a:lnTo>
                <a:lnTo>
                  <a:pt x="1" y="640135"/>
                </a:lnTo>
                <a:lnTo>
                  <a:pt x="1" y="0"/>
                </a:lnTo>
                <a:lnTo>
                  <a:pt x="703444" y="344689"/>
                </a:lnTo>
                <a:lnTo>
                  <a:pt x="1406889" y="0"/>
                </a:lnTo>
                <a:close/>
              </a:path>
            </a:pathLst>
          </a:custGeom>
          <a:solidFill>
            <a:srgbClr val="002060"/>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500033" rIns="7620" bIns="500031"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Social</a:t>
            </a:r>
          </a:p>
        </p:txBody>
      </p:sp>
      <p:sp>
        <p:nvSpPr>
          <p:cNvPr id="26" name="Rectangle 25">
            <a:extLst>
              <a:ext uri="{FF2B5EF4-FFF2-40B4-BE49-F238E27FC236}">
                <a16:creationId xmlns:a16="http://schemas.microsoft.com/office/drawing/2014/main" id="{BA820D83-2F9E-4441-B3C2-57677045E2A5}"/>
              </a:ext>
            </a:extLst>
          </p:cNvPr>
          <p:cNvSpPr/>
          <p:nvPr/>
        </p:nvSpPr>
        <p:spPr>
          <a:xfrm>
            <a:off x="5821767" y="3246505"/>
            <a:ext cx="2193270" cy="1183144"/>
          </a:xfrm>
          <a:prstGeom prst="rect">
            <a:avLst/>
          </a:prstGeom>
          <a:solidFill>
            <a:srgbClr val="002060"/>
          </a:solidFill>
          <a:ln>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85" tIns="49086" rIns="49085" bIns="49086" numCol="1" spcCol="1270" anchor="ctr" anchorCtr="0">
            <a:noAutofit/>
          </a:bodyPr>
          <a:lstStyle/>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Aesthetics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Tourism and recreation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Education </a:t>
            </a:r>
          </a:p>
        </p:txBody>
      </p:sp>
      <p:sp>
        <p:nvSpPr>
          <p:cNvPr id="27" name="Freeform: Shape 26">
            <a:extLst>
              <a:ext uri="{FF2B5EF4-FFF2-40B4-BE49-F238E27FC236}">
                <a16:creationId xmlns:a16="http://schemas.microsoft.com/office/drawing/2014/main" id="{B2ECC970-2FFD-4841-ACED-60B884B6092C}"/>
              </a:ext>
            </a:extLst>
          </p:cNvPr>
          <p:cNvSpPr/>
          <p:nvPr/>
        </p:nvSpPr>
        <p:spPr>
          <a:xfrm>
            <a:off x="4489085" y="4769071"/>
            <a:ext cx="1319916" cy="1820223"/>
          </a:xfrm>
          <a:custGeom>
            <a:avLst/>
            <a:gdLst>
              <a:gd name="connsiteX0" fmla="*/ 0 w 1406890"/>
              <a:gd name="connsiteY0" fmla="*/ 0 h 984823"/>
              <a:gd name="connsiteX1" fmla="*/ 914479 w 1406890"/>
              <a:gd name="connsiteY1" fmla="*/ 0 h 984823"/>
              <a:gd name="connsiteX2" fmla="*/ 1406890 w 1406890"/>
              <a:gd name="connsiteY2" fmla="*/ 492412 h 984823"/>
              <a:gd name="connsiteX3" fmla="*/ 914479 w 1406890"/>
              <a:gd name="connsiteY3" fmla="*/ 984823 h 984823"/>
              <a:gd name="connsiteX4" fmla="*/ 0 w 1406890"/>
              <a:gd name="connsiteY4" fmla="*/ 984823 h 984823"/>
              <a:gd name="connsiteX5" fmla="*/ 492412 w 1406890"/>
              <a:gd name="connsiteY5" fmla="*/ 492412 h 984823"/>
              <a:gd name="connsiteX6" fmla="*/ 0 w 1406890"/>
              <a:gd name="connsiteY6" fmla="*/ 0 h 9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890" h="984823">
                <a:moveTo>
                  <a:pt x="1406889" y="0"/>
                </a:moveTo>
                <a:lnTo>
                  <a:pt x="1406889" y="640135"/>
                </a:lnTo>
                <a:lnTo>
                  <a:pt x="703444" y="984823"/>
                </a:lnTo>
                <a:lnTo>
                  <a:pt x="1" y="640135"/>
                </a:lnTo>
                <a:lnTo>
                  <a:pt x="1" y="0"/>
                </a:lnTo>
                <a:lnTo>
                  <a:pt x="703444" y="344689"/>
                </a:lnTo>
                <a:lnTo>
                  <a:pt x="1406889" y="0"/>
                </a:lnTo>
                <a:close/>
              </a:path>
            </a:pathLst>
          </a:custGeom>
          <a:solidFill>
            <a:schemeClr val="accent2">
              <a:lumMod val="50000"/>
            </a:schemeClr>
          </a:solidFill>
          <a:ln>
            <a:solidFill>
              <a:schemeClr val="accent2">
                <a:lumMod val="50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1" tIns="500033" rIns="7620" bIns="500031"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Governance Policy</a:t>
            </a:r>
          </a:p>
        </p:txBody>
      </p:sp>
      <p:sp>
        <p:nvSpPr>
          <p:cNvPr id="28" name="Rectangle 27">
            <a:extLst>
              <a:ext uri="{FF2B5EF4-FFF2-40B4-BE49-F238E27FC236}">
                <a16:creationId xmlns:a16="http://schemas.microsoft.com/office/drawing/2014/main" id="{0AAAC949-00A6-440D-BA5C-4CC85572B25C}"/>
              </a:ext>
            </a:extLst>
          </p:cNvPr>
          <p:cNvSpPr/>
          <p:nvPr/>
        </p:nvSpPr>
        <p:spPr>
          <a:xfrm>
            <a:off x="5809000" y="4769071"/>
            <a:ext cx="2193270" cy="1183144"/>
          </a:xfrm>
          <a:prstGeom prst="rect">
            <a:avLst/>
          </a:prstGeom>
          <a:solidFill>
            <a:schemeClr val="accent2">
              <a:lumMod val="50000"/>
            </a:schemeClr>
          </a:solidFill>
          <a:ln>
            <a:solidFill>
              <a:schemeClr val="accent2">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785" tIns="49086" rIns="49085" bIns="49086" numCol="1" spcCol="1270" anchor="ctr" anchorCtr="0">
            <a:noAutofit/>
          </a:bodyPr>
          <a:lstStyle/>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Hazard mitigation </a:t>
            </a:r>
          </a:p>
          <a:p>
            <a:pPr marL="57150" lvl="1" indent="-57150" algn="l" defTabSz="311150">
              <a:lnSpc>
                <a:spcPct val="90000"/>
              </a:lnSpc>
              <a:spcBef>
                <a:spcPct val="0"/>
              </a:spcBef>
              <a:spcAft>
                <a:spcPct val="15000"/>
              </a:spcAft>
              <a:buFont typeface="Arial" panose="020B0604020202020204" pitchFamily="34" charset="0"/>
              <a:buChar char="•"/>
            </a:pPr>
            <a:r>
              <a:rPr lang="en-GB" sz="1100" b="0" i="0" kern="1200">
                <a:solidFill>
                  <a:schemeClr val="bg1"/>
                </a:solidFill>
                <a:latin typeface="Arial" panose="020B0604020202020204" pitchFamily="34" charset="0"/>
                <a:cs typeface="Arial" panose="020B0604020202020204" pitchFamily="34" charset="0"/>
              </a:rPr>
              <a:t>Upscale use of ecological enhancements </a:t>
            </a:r>
          </a:p>
        </p:txBody>
      </p:sp>
      <p:pic>
        <p:nvPicPr>
          <p:cNvPr id="34" name="Graphic 33">
            <a:extLst>
              <a:ext uri="{FF2B5EF4-FFF2-40B4-BE49-F238E27FC236}">
                <a16:creationId xmlns:a16="http://schemas.microsoft.com/office/drawing/2014/main" id="{2D570611-89B8-49FC-A4BA-EE0D489DCBD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7236" y="2630760"/>
            <a:ext cx="444886" cy="444886"/>
          </a:xfrm>
          <a:prstGeom prst="rect">
            <a:avLst/>
          </a:prstGeom>
          <a:effectLst>
            <a:outerShdw blurRad="50800" dist="38100" dir="5400000" algn="t" rotWithShape="0">
              <a:prstClr val="black">
                <a:alpha val="40000"/>
              </a:prstClr>
            </a:outerShdw>
          </a:effectLst>
        </p:spPr>
      </p:pic>
      <p:pic>
        <p:nvPicPr>
          <p:cNvPr id="38" name="Graphic 37">
            <a:extLst>
              <a:ext uri="{FF2B5EF4-FFF2-40B4-BE49-F238E27FC236}">
                <a16:creationId xmlns:a16="http://schemas.microsoft.com/office/drawing/2014/main" id="{F9CA667C-1026-4295-B65D-8B01502A510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34780" y="2630760"/>
            <a:ext cx="493670" cy="493670"/>
          </a:xfrm>
          <a:prstGeom prst="rect">
            <a:avLst/>
          </a:prstGeom>
          <a:effectLst>
            <a:outerShdw blurRad="50800" dist="38100" dir="5400000" algn="t" rotWithShape="0">
              <a:prstClr val="black">
                <a:alpha val="40000"/>
              </a:prstClr>
            </a:outerShdw>
          </a:effectLst>
        </p:spPr>
      </p:pic>
      <p:pic>
        <p:nvPicPr>
          <p:cNvPr id="40" name="Graphic 39">
            <a:extLst>
              <a:ext uri="{FF2B5EF4-FFF2-40B4-BE49-F238E27FC236}">
                <a16:creationId xmlns:a16="http://schemas.microsoft.com/office/drawing/2014/main" id="{ADD20112-1E05-4211-8FFC-7028EB9B013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0250" y="4259073"/>
            <a:ext cx="470946" cy="470946"/>
          </a:xfrm>
          <a:prstGeom prst="rect">
            <a:avLst/>
          </a:prstGeom>
          <a:effectLst>
            <a:outerShdw blurRad="50800" dist="38100" dir="5400000" algn="t" rotWithShape="0">
              <a:prstClr val="black">
                <a:alpha val="40000"/>
              </a:prstClr>
            </a:outerShdw>
          </a:effectLst>
        </p:spPr>
      </p:pic>
      <p:pic>
        <p:nvPicPr>
          <p:cNvPr id="42" name="Graphic 41">
            <a:extLst>
              <a:ext uri="{FF2B5EF4-FFF2-40B4-BE49-F238E27FC236}">
                <a16:creationId xmlns:a16="http://schemas.microsoft.com/office/drawing/2014/main" id="{6D01DCCB-E345-43D3-932E-ADE813AB4F3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7236" y="4270037"/>
            <a:ext cx="444886" cy="444886"/>
          </a:xfrm>
          <a:prstGeom prst="rect">
            <a:avLst/>
          </a:prstGeom>
          <a:effectLst>
            <a:outerShdw blurRad="50800" dist="38100" dir="5400000" algn="t" rotWithShape="0">
              <a:prstClr val="black">
                <a:alpha val="40000"/>
              </a:prstClr>
            </a:outerShdw>
          </a:effectLst>
        </p:spPr>
      </p:pic>
      <p:pic>
        <p:nvPicPr>
          <p:cNvPr id="48" name="Graphic 47">
            <a:extLst>
              <a:ext uri="{FF2B5EF4-FFF2-40B4-BE49-F238E27FC236}">
                <a16:creationId xmlns:a16="http://schemas.microsoft.com/office/drawing/2014/main" id="{1D39DB00-15A0-4D6A-B273-4912891728D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34647" y="5683042"/>
            <a:ext cx="407475" cy="407475"/>
          </a:xfrm>
          <a:prstGeom prst="rect">
            <a:avLst/>
          </a:prstGeom>
          <a:effectLst>
            <a:outerShdw blurRad="50800" dist="38100" dir="5400000" algn="t" rotWithShape="0">
              <a:prstClr val="black">
                <a:alpha val="40000"/>
              </a:prstClr>
            </a:outerShdw>
          </a:effectLst>
        </p:spPr>
      </p:pic>
      <p:pic>
        <p:nvPicPr>
          <p:cNvPr id="50" name="Graphic 49">
            <a:extLst>
              <a:ext uri="{FF2B5EF4-FFF2-40B4-BE49-F238E27FC236}">
                <a16:creationId xmlns:a16="http://schemas.microsoft.com/office/drawing/2014/main" id="{AA3ABEE0-7F6E-4061-AA49-17B11FFA476D}"/>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16912" y="5855649"/>
            <a:ext cx="364936" cy="364936"/>
          </a:xfrm>
          <a:prstGeom prst="rect">
            <a:avLst/>
          </a:prstGeom>
          <a:effectLst>
            <a:outerShdw blurRad="50800" dist="38100" dir="5400000" algn="t" rotWithShape="0">
              <a:prstClr val="black">
                <a:alpha val="40000"/>
              </a:prstClr>
            </a:outerShdw>
          </a:effectLst>
        </p:spPr>
      </p:pic>
      <p:pic>
        <p:nvPicPr>
          <p:cNvPr id="52" name="Graphic 51">
            <a:extLst>
              <a:ext uri="{FF2B5EF4-FFF2-40B4-BE49-F238E27FC236}">
                <a16:creationId xmlns:a16="http://schemas.microsoft.com/office/drawing/2014/main" id="{25E5D03C-EA84-44C0-907E-29FA7F63111B}"/>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8850489">
            <a:off x="5184688" y="5952034"/>
            <a:ext cx="172167" cy="172167"/>
          </a:xfrm>
          <a:prstGeom prst="rect">
            <a:avLst/>
          </a:prstGeom>
          <a:effectLst>
            <a:outerShdw blurRad="50800" dist="38100" dir="5400000" algn="t" rotWithShape="0">
              <a:prstClr val="black">
                <a:alpha val="40000"/>
              </a:prstClr>
            </a:outerShdw>
          </a:effectLst>
        </p:spPr>
      </p:pic>
      <p:pic>
        <p:nvPicPr>
          <p:cNvPr id="3" name="Slide 16" descr="press space to play audio">
            <a:hlinkClick r:id="" action="ppaction://media"/>
            <a:extLst>
              <a:ext uri="{FF2B5EF4-FFF2-40B4-BE49-F238E27FC236}">
                <a16:creationId xmlns:a16="http://schemas.microsoft.com/office/drawing/2014/main" id="{5B4535C3-C8E2-4393-A627-C7F9FA8F98F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63554" y="6376008"/>
            <a:ext cx="406400" cy="406400"/>
          </a:xfrm>
          <a:prstGeom prst="rect">
            <a:avLst/>
          </a:prstGeom>
        </p:spPr>
      </p:pic>
    </p:spTree>
    <p:extLst>
      <p:ext uri="{BB962C8B-B14F-4D97-AF65-F5344CB8AC3E}">
        <p14:creationId xmlns:p14="http://schemas.microsoft.com/office/powerpoint/2010/main" val="370629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228598" y="1510818"/>
            <a:ext cx="4143375" cy="1049005"/>
          </a:xfrm>
          <a:prstGeom prst="rect">
            <a:avLst/>
          </a:prstGeom>
          <a:noFill/>
        </p:spPr>
        <p:txBody>
          <a:bodyPr wrap="square">
            <a:spAutoFit/>
          </a:bodyPr>
          <a:lstStyle/>
          <a:p>
            <a:pPr algn="ctr">
              <a:spcBef>
                <a:spcPts val="500"/>
              </a:spcBef>
              <a:defRPr sz="1800" b="0" i="0" u="none" strike="noStrike" kern="0" cap="none" spc="0" baseline="0">
                <a:solidFill>
                  <a:srgbClr val="000000"/>
                </a:solidFill>
                <a:uFillTx/>
              </a:defRPr>
            </a:pPr>
            <a:r>
              <a:rPr lang="en-GB" sz="2000" b="1" dirty="0">
                <a:solidFill>
                  <a:srgbClr val="005541"/>
                </a:solidFill>
                <a:latin typeface="Arial" panose="020B0604020202020204" pitchFamily="34" charset="0"/>
                <a:cs typeface="Arial" panose="020B0604020202020204" pitchFamily="34" charset="0"/>
              </a:rPr>
              <a:t>Step 2 Information on the structure</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10" name="Block Arc 9">
            <a:extLst>
              <a:ext uri="{FF2B5EF4-FFF2-40B4-BE49-F238E27FC236}">
                <a16:creationId xmlns:a16="http://schemas.microsoft.com/office/drawing/2014/main" id="{0B1E2088-5153-44DD-9C69-56870363FE72}"/>
              </a:ext>
              <a:ext uri="{C183D7F6-B498-43B3-948B-1728B52AA6E4}">
                <adec:decorative xmlns:adec="http://schemas.microsoft.com/office/drawing/2017/decorative" val="1"/>
              </a:ext>
            </a:extLst>
          </p:cNvPr>
          <p:cNvSpPr/>
          <p:nvPr/>
        </p:nvSpPr>
        <p:spPr>
          <a:xfrm>
            <a:off x="724618" y="2659137"/>
            <a:ext cx="3151338" cy="3151338"/>
          </a:xfrm>
          <a:prstGeom prst="blockArc">
            <a:avLst>
              <a:gd name="adj1" fmla="val 10800000"/>
              <a:gd name="adj2" fmla="val 16200000"/>
              <a:gd name="adj3" fmla="val 4640"/>
            </a:avLst>
          </a:prstGeom>
          <a:solidFill>
            <a:schemeClr val="accent1">
              <a:lumMod val="75000"/>
            </a:schemeClr>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11" name="Block Arc 10">
            <a:extLst>
              <a:ext uri="{FF2B5EF4-FFF2-40B4-BE49-F238E27FC236}">
                <a16:creationId xmlns:a16="http://schemas.microsoft.com/office/drawing/2014/main" id="{3997DC78-39A0-4D76-9656-5F1C518EE605}"/>
              </a:ext>
              <a:ext uri="{C183D7F6-B498-43B3-948B-1728B52AA6E4}">
                <adec:decorative xmlns:adec="http://schemas.microsoft.com/office/drawing/2017/decorative" val="1"/>
              </a:ext>
            </a:extLst>
          </p:cNvPr>
          <p:cNvSpPr/>
          <p:nvPr/>
        </p:nvSpPr>
        <p:spPr>
          <a:xfrm>
            <a:off x="724618" y="2659137"/>
            <a:ext cx="3151338" cy="3151338"/>
          </a:xfrm>
          <a:prstGeom prst="blockArc">
            <a:avLst>
              <a:gd name="adj1" fmla="val 5400000"/>
              <a:gd name="adj2" fmla="val 10800000"/>
              <a:gd name="adj3" fmla="val 4640"/>
            </a:avLst>
          </a:prstGeom>
          <a:solidFill>
            <a:schemeClr val="accent1">
              <a:lumMod val="75000"/>
            </a:schemeClr>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12" name="Block Arc 11">
            <a:extLst>
              <a:ext uri="{FF2B5EF4-FFF2-40B4-BE49-F238E27FC236}">
                <a16:creationId xmlns:a16="http://schemas.microsoft.com/office/drawing/2014/main" id="{DAF072F0-4C81-4820-99CA-C4800C7D45DF}"/>
              </a:ext>
              <a:ext uri="{C183D7F6-B498-43B3-948B-1728B52AA6E4}">
                <adec:decorative xmlns:adec="http://schemas.microsoft.com/office/drawing/2017/decorative" val="1"/>
              </a:ext>
            </a:extLst>
          </p:cNvPr>
          <p:cNvSpPr/>
          <p:nvPr/>
        </p:nvSpPr>
        <p:spPr>
          <a:xfrm>
            <a:off x="724618" y="2659137"/>
            <a:ext cx="3151338" cy="3151338"/>
          </a:xfrm>
          <a:prstGeom prst="blockArc">
            <a:avLst>
              <a:gd name="adj1" fmla="val 0"/>
              <a:gd name="adj2" fmla="val 5400000"/>
              <a:gd name="adj3" fmla="val 4640"/>
            </a:avLst>
          </a:prstGeom>
          <a:solidFill>
            <a:schemeClr val="accent1">
              <a:lumMod val="75000"/>
            </a:schemeClr>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13" name="Block Arc 12">
            <a:extLst>
              <a:ext uri="{FF2B5EF4-FFF2-40B4-BE49-F238E27FC236}">
                <a16:creationId xmlns:a16="http://schemas.microsoft.com/office/drawing/2014/main" id="{DC2488BC-F19D-4E75-90FD-3313B208ECD5}"/>
              </a:ext>
              <a:ext uri="{C183D7F6-B498-43B3-948B-1728B52AA6E4}">
                <adec:decorative xmlns:adec="http://schemas.microsoft.com/office/drawing/2017/decorative" val="1"/>
              </a:ext>
            </a:extLst>
          </p:cNvPr>
          <p:cNvSpPr/>
          <p:nvPr/>
        </p:nvSpPr>
        <p:spPr>
          <a:xfrm>
            <a:off x="724618" y="2659137"/>
            <a:ext cx="3151338" cy="3151338"/>
          </a:xfrm>
          <a:prstGeom prst="blockArc">
            <a:avLst>
              <a:gd name="adj1" fmla="val 16200000"/>
              <a:gd name="adj2" fmla="val 0"/>
              <a:gd name="adj3" fmla="val 4640"/>
            </a:avLst>
          </a:prstGeom>
          <a:solidFill>
            <a:schemeClr val="accent1">
              <a:lumMod val="75000"/>
            </a:schemeClr>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14" name="Freeform: Shape 13">
            <a:extLst>
              <a:ext uri="{FF2B5EF4-FFF2-40B4-BE49-F238E27FC236}">
                <a16:creationId xmlns:a16="http://schemas.microsoft.com/office/drawing/2014/main" id="{48EA1933-0AEB-47D2-B060-79B76256ED08}"/>
              </a:ext>
              <a:ext uri="{C183D7F6-B498-43B3-948B-1728B52AA6E4}">
                <adec:decorative xmlns:adec="http://schemas.microsoft.com/office/drawing/2017/decorative" val="1"/>
              </a:ext>
            </a:extLst>
          </p:cNvPr>
          <p:cNvSpPr/>
          <p:nvPr/>
        </p:nvSpPr>
        <p:spPr>
          <a:xfrm>
            <a:off x="1574994" y="3509513"/>
            <a:ext cx="1450585" cy="1450585"/>
          </a:xfrm>
          <a:custGeom>
            <a:avLst/>
            <a:gdLst>
              <a:gd name="connsiteX0" fmla="*/ 0 w 1450585"/>
              <a:gd name="connsiteY0" fmla="*/ 725293 h 1450585"/>
              <a:gd name="connsiteX1" fmla="*/ 725293 w 1450585"/>
              <a:gd name="connsiteY1" fmla="*/ 0 h 1450585"/>
              <a:gd name="connsiteX2" fmla="*/ 1450586 w 1450585"/>
              <a:gd name="connsiteY2" fmla="*/ 725293 h 1450585"/>
              <a:gd name="connsiteX3" fmla="*/ 725293 w 1450585"/>
              <a:gd name="connsiteY3" fmla="*/ 1450586 h 1450585"/>
              <a:gd name="connsiteX4" fmla="*/ 0 w 1450585"/>
              <a:gd name="connsiteY4" fmla="*/ 725293 h 145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585" h="1450585">
                <a:moveTo>
                  <a:pt x="0" y="725293"/>
                </a:moveTo>
                <a:cubicBezTo>
                  <a:pt x="0" y="324725"/>
                  <a:pt x="324725" y="0"/>
                  <a:pt x="725293" y="0"/>
                </a:cubicBezTo>
                <a:cubicBezTo>
                  <a:pt x="1125861" y="0"/>
                  <a:pt x="1450586" y="324725"/>
                  <a:pt x="1450586" y="725293"/>
                </a:cubicBezTo>
                <a:cubicBezTo>
                  <a:pt x="1450586" y="1125861"/>
                  <a:pt x="1125861" y="1450586"/>
                  <a:pt x="725293" y="1450586"/>
                </a:cubicBezTo>
                <a:cubicBezTo>
                  <a:pt x="324725" y="1450586"/>
                  <a:pt x="0" y="1125861"/>
                  <a:pt x="0" y="725293"/>
                </a:cubicBez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230213" tIns="230213" rIns="230213" bIns="230213"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Information on the structure</a:t>
            </a:r>
          </a:p>
        </p:txBody>
      </p:sp>
      <p:sp>
        <p:nvSpPr>
          <p:cNvPr id="15" name="Freeform: Shape 14">
            <a:extLst>
              <a:ext uri="{FF2B5EF4-FFF2-40B4-BE49-F238E27FC236}">
                <a16:creationId xmlns:a16="http://schemas.microsoft.com/office/drawing/2014/main" id="{3D43861E-40B0-4979-95E9-75C04E97DF28}"/>
              </a:ext>
            </a:extLst>
          </p:cNvPr>
          <p:cNvSpPr/>
          <p:nvPr/>
        </p:nvSpPr>
        <p:spPr>
          <a:xfrm>
            <a:off x="1792582" y="2187986"/>
            <a:ext cx="1015410" cy="1015410"/>
          </a:xfrm>
          <a:custGeom>
            <a:avLst/>
            <a:gdLst>
              <a:gd name="connsiteX0" fmla="*/ 0 w 1015410"/>
              <a:gd name="connsiteY0" fmla="*/ 507705 h 1015410"/>
              <a:gd name="connsiteX1" fmla="*/ 507705 w 1015410"/>
              <a:gd name="connsiteY1" fmla="*/ 0 h 1015410"/>
              <a:gd name="connsiteX2" fmla="*/ 1015410 w 1015410"/>
              <a:gd name="connsiteY2" fmla="*/ 507705 h 1015410"/>
              <a:gd name="connsiteX3" fmla="*/ 507705 w 1015410"/>
              <a:gd name="connsiteY3" fmla="*/ 1015410 h 1015410"/>
              <a:gd name="connsiteX4" fmla="*/ 0 w 1015410"/>
              <a:gd name="connsiteY4" fmla="*/ 507705 h 101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10" h="1015410">
                <a:moveTo>
                  <a:pt x="0" y="507705"/>
                </a:moveTo>
                <a:cubicBezTo>
                  <a:pt x="0" y="227307"/>
                  <a:pt x="227307" y="0"/>
                  <a:pt x="507705" y="0"/>
                </a:cubicBezTo>
                <a:cubicBezTo>
                  <a:pt x="788103" y="0"/>
                  <a:pt x="1015410" y="227307"/>
                  <a:pt x="1015410" y="507705"/>
                </a:cubicBezTo>
                <a:cubicBezTo>
                  <a:pt x="1015410" y="788103"/>
                  <a:pt x="788103" y="1015410"/>
                  <a:pt x="507705" y="1015410"/>
                </a:cubicBezTo>
                <a:cubicBezTo>
                  <a:pt x="227307" y="1015410"/>
                  <a:pt x="0" y="788103"/>
                  <a:pt x="0" y="507705"/>
                </a:cubicBez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62673" tIns="162673" rIns="162673" bIns="162673" numCol="1" spcCol="1270" anchor="ctr" anchorCtr="0">
            <a:noAutofit/>
          </a:bodyPr>
          <a:lstStyle/>
          <a:p>
            <a:pPr marL="0" lvl="0" indent="0" algn="ctr" defTabSz="466725">
              <a:lnSpc>
                <a:spcPct val="90000"/>
              </a:lnSpc>
              <a:spcBef>
                <a:spcPct val="0"/>
              </a:spcBef>
              <a:spcAft>
                <a:spcPct val="35000"/>
              </a:spcAft>
              <a:buNone/>
            </a:pPr>
            <a:r>
              <a:rPr lang="en-GB" sz="1050" kern="1200">
                <a:latin typeface="Arial" panose="020B0604020202020204" pitchFamily="34" charset="0"/>
                <a:cs typeface="Arial" panose="020B0604020202020204" pitchFamily="34" charset="0"/>
              </a:rPr>
              <a:t>New or Existing build?</a:t>
            </a:r>
          </a:p>
        </p:txBody>
      </p:sp>
      <p:sp>
        <p:nvSpPr>
          <p:cNvPr id="18" name="Freeform: Shape 17">
            <a:extLst>
              <a:ext uri="{FF2B5EF4-FFF2-40B4-BE49-F238E27FC236}">
                <a16:creationId xmlns:a16="http://schemas.microsoft.com/office/drawing/2014/main" id="{402DF2D2-6EC6-4FD0-9F8D-AE05E9828A86}"/>
              </a:ext>
            </a:extLst>
          </p:cNvPr>
          <p:cNvSpPr/>
          <p:nvPr/>
        </p:nvSpPr>
        <p:spPr>
          <a:xfrm>
            <a:off x="253467" y="3727101"/>
            <a:ext cx="1015410" cy="1015410"/>
          </a:xfrm>
          <a:custGeom>
            <a:avLst/>
            <a:gdLst>
              <a:gd name="connsiteX0" fmla="*/ 0 w 1015410"/>
              <a:gd name="connsiteY0" fmla="*/ 507705 h 1015410"/>
              <a:gd name="connsiteX1" fmla="*/ 507705 w 1015410"/>
              <a:gd name="connsiteY1" fmla="*/ 0 h 1015410"/>
              <a:gd name="connsiteX2" fmla="*/ 1015410 w 1015410"/>
              <a:gd name="connsiteY2" fmla="*/ 507705 h 1015410"/>
              <a:gd name="connsiteX3" fmla="*/ 507705 w 1015410"/>
              <a:gd name="connsiteY3" fmla="*/ 1015410 h 1015410"/>
              <a:gd name="connsiteX4" fmla="*/ 0 w 1015410"/>
              <a:gd name="connsiteY4" fmla="*/ 507705 h 101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10" h="1015410">
                <a:moveTo>
                  <a:pt x="0" y="507705"/>
                </a:moveTo>
                <a:cubicBezTo>
                  <a:pt x="0" y="227307"/>
                  <a:pt x="227307" y="0"/>
                  <a:pt x="507705" y="0"/>
                </a:cubicBezTo>
                <a:cubicBezTo>
                  <a:pt x="788103" y="0"/>
                  <a:pt x="1015410" y="227307"/>
                  <a:pt x="1015410" y="507705"/>
                </a:cubicBezTo>
                <a:cubicBezTo>
                  <a:pt x="1015410" y="788103"/>
                  <a:pt x="788103" y="1015410"/>
                  <a:pt x="507705" y="1015410"/>
                </a:cubicBezTo>
                <a:cubicBezTo>
                  <a:pt x="227307" y="1015410"/>
                  <a:pt x="0" y="788103"/>
                  <a:pt x="0" y="507705"/>
                </a:cubicBez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62673" tIns="162673" rIns="162673" bIns="162673" numCol="1" spcCol="1270" anchor="ctr" anchorCtr="0">
            <a:noAutofit/>
          </a:bodyPr>
          <a:lstStyle/>
          <a:p>
            <a:pPr marL="0" lvl="0" indent="0" algn="ctr" defTabSz="466725">
              <a:lnSpc>
                <a:spcPct val="90000"/>
              </a:lnSpc>
              <a:spcBef>
                <a:spcPct val="0"/>
              </a:spcBef>
              <a:spcAft>
                <a:spcPct val="35000"/>
              </a:spcAft>
              <a:buNone/>
            </a:pPr>
            <a:r>
              <a:rPr lang="en-GB" sz="1050" kern="1200">
                <a:latin typeface="Arial" panose="020B0604020202020204" pitchFamily="34" charset="0"/>
                <a:cs typeface="Arial" panose="020B0604020202020204" pitchFamily="34" charset="0"/>
              </a:rPr>
              <a:t>How difficult is access?</a:t>
            </a:r>
          </a:p>
        </p:txBody>
      </p:sp>
      <p:sp>
        <p:nvSpPr>
          <p:cNvPr id="16" name="Freeform: Shape 15">
            <a:extLst>
              <a:ext uri="{FF2B5EF4-FFF2-40B4-BE49-F238E27FC236}">
                <a16:creationId xmlns:a16="http://schemas.microsoft.com/office/drawing/2014/main" id="{0115D355-9BDB-493E-AE2A-A7CEE5C4B0BB}"/>
              </a:ext>
            </a:extLst>
          </p:cNvPr>
          <p:cNvSpPr/>
          <p:nvPr/>
        </p:nvSpPr>
        <p:spPr>
          <a:xfrm>
            <a:off x="3331696" y="3727101"/>
            <a:ext cx="1015410" cy="1015410"/>
          </a:xfrm>
          <a:custGeom>
            <a:avLst/>
            <a:gdLst>
              <a:gd name="connsiteX0" fmla="*/ 0 w 1015410"/>
              <a:gd name="connsiteY0" fmla="*/ 507705 h 1015410"/>
              <a:gd name="connsiteX1" fmla="*/ 507705 w 1015410"/>
              <a:gd name="connsiteY1" fmla="*/ 0 h 1015410"/>
              <a:gd name="connsiteX2" fmla="*/ 1015410 w 1015410"/>
              <a:gd name="connsiteY2" fmla="*/ 507705 h 1015410"/>
              <a:gd name="connsiteX3" fmla="*/ 507705 w 1015410"/>
              <a:gd name="connsiteY3" fmla="*/ 1015410 h 1015410"/>
              <a:gd name="connsiteX4" fmla="*/ 0 w 1015410"/>
              <a:gd name="connsiteY4" fmla="*/ 507705 h 101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10" h="1015410">
                <a:moveTo>
                  <a:pt x="0" y="507705"/>
                </a:moveTo>
                <a:cubicBezTo>
                  <a:pt x="0" y="227307"/>
                  <a:pt x="227307" y="0"/>
                  <a:pt x="507705" y="0"/>
                </a:cubicBezTo>
                <a:cubicBezTo>
                  <a:pt x="788103" y="0"/>
                  <a:pt x="1015410" y="227307"/>
                  <a:pt x="1015410" y="507705"/>
                </a:cubicBezTo>
                <a:cubicBezTo>
                  <a:pt x="1015410" y="788103"/>
                  <a:pt x="788103" y="1015410"/>
                  <a:pt x="507705" y="1015410"/>
                </a:cubicBezTo>
                <a:cubicBezTo>
                  <a:pt x="227307" y="1015410"/>
                  <a:pt x="0" y="788103"/>
                  <a:pt x="0" y="507705"/>
                </a:cubicBez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62673" tIns="162673" rIns="162673" bIns="162673" numCol="1" spcCol="1270" anchor="ctr" anchorCtr="0">
            <a:noAutofit/>
          </a:bodyPr>
          <a:lstStyle/>
          <a:p>
            <a:pPr marL="0" lvl="0" indent="0" algn="ctr" defTabSz="466725">
              <a:lnSpc>
                <a:spcPct val="90000"/>
              </a:lnSpc>
              <a:spcBef>
                <a:spcPct val="0"/>
              </a:spcBef>
              <a:spcAft>
                <a:spcPct val="35000"/>
              </a:spcAft>
              <a:buNone/>
            </a:pPr>
            <a:r>
              <a:rPr lang="en-GB" sz="1050" kern="1200">
                <a:latin typeface="Arial" panose="020B0604020202020204" pitchFamily="34" charset="0"/>
                <a:cs typeface="Arial" panose="020B0604020202020204" pitchFamily="34" charset="0"/>
              </a:rPr>
              <a:t>Structure type?</a:t>
            </a:r>
          </a:p>
        </p:txBody>
      </p:sp>
      <p:sp>
        <p:nvSpPr>
          <p:cNvPr id="17" name="Freeform: Shape 16">
            <a:extLst>
              <a:ext uri="{FF2B5EF4-FFF2-40B4-BE49-F238E27FC236}">
                <a16:creationId xmlns:a16="http://schemas.microsoft.com/office/drawing/2014/main" id="{F186D2E0-257D-42CC-98F0-6F37F943C036}"/>
              </a:ext>
            </a:extLst>
          </p:cNvPr>
          <p:cNvSpPr/>
          <p:nvPr/>
        </p:nvSpPr>
        <p:spPr>
          <a:xfrm>
            <a:off x="1792582" y="5266215"/>
            <a:ext cx="1015410" cy="1015410"/>
          </a:xfrm>
          <a:custGeom>
            <a:avLst/>
            <a:gdLst>
              <a:gd name="connsiteX0" fmla="*/ 0 w 1015410"/>
              <a:gd name="connsiteY0" fmla="*/ 507705 h 1015410"/>
              <a:gd name="connsiteX1" fmla="*/ 507705 w 1015410"/>
              <a:gd name="connsiteY1" fmla="*/ 0 h 1015410"/>
              <a:gd name="connsiteX2" fmla="*/ 1015410 w 1015410"/>
              <a:gd name="connsiteY2" fmla="*/ 507705 h 1015410"/>
              <a:gd name="connsiteX3" fmla="*/ 507705 w 1015410"/>
              <a:gd name="connsiteY3" fmla="*/ 1015410 h 1015410"/>
              <a:gd name="connsiteX4" fmla="*/ 0 w 1015410"/>
              <a:gd name="connsiteY4" fmla="*/ 507705 h 101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10" h="1015410">
                <a:moveTo>
                  <a:pt x="0" y="507705"/>
                </a:moveTo>
                <a:cubicBezTo>
                  <a:pt x="0" y="227307"/>
                  <a:pt x="227307" y="0"/>
                  <a:pt x="507705" y="0"/>
                </a:cubicBezTo>
                <a:cubicBezTo>
                  <a:pt x="788103" y="0"/>
                  <a:pt x="1015410" y="227307"/>
                  <a:pt x="1015410" y="507705"/>
                </a:cubicBezTo>
                <a:cubicBezTo>
                  <a:pt x="1015410" y="788103"/>
                  <a:pt x="788103" y="1015410"/>
                  <a:pt x="507705" y="1015410"/>
                </a:cubicBezTo>
                <a:cubicBezTo>
                  <a:pt x="227307" y="1015410"/>
                  <a:pt x="0" y="788103"/>
                  <a:pt x="0" y="507705"/>
                </a:cubicBez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62673" tIns="162673" rIns="162673" bIns="162673" numCol="1" spcCol="1270" anchor="ctr" anchorCtr="0">
            <a:noAutofit/>
          </a:bodyPr>
          <a:lstStyle/>
          <a:p>
            <a:pPr marL="0" lvl="0" indent="0" algn="ctr" defTabSz="466725">
              <a:lnSpc>
                <a:spcPct val="90000"/>
              </a:lnSpc>
              <a:spcBef>
                <a:spcPct val="0"/>
              </a:spcBef>
              <a:spcAft>
                <a:spcPct val="35000"/>
              </a:spcAft>
              <a:buNone/>
            </a:pPr>
            <a:r>
              <a:rPr lang="en-GB" sz="1050" kern="1200">
                <a:latin typeface="Arial" panose="020B0604020202020204" pitchFamily="34" charset="0"/>
                <a:cs typeface="Arial" panose="020B0604020202020204" pitchFamily="34" charset="0"/>
              </a:rPr>
              <a:t>Material and shape of structure?</a:t>
            </a:r>
          </a:p>
        </p:txBody>
      </p:sp>
      <p:sp>
        <p:nvSpPr>
          <p:cNvPr id="21" name="Block Arc 20">
            <a:extLst>
              <a:ext uri="{FF2B5EF4-FFF2-40B4-BE49-F238E27FC236}">
                <a16:creationId xmlns:a16="http://schemas.microsoft.com/office/drawing/2014/main" id="{31CEAC53-3EA5-4F01-9516-F1A5E4B9C741}"/>
              </a:ext>
              <a:ext uri="{C183D7F6-B498-43B3-948B-1728B52AA6E4}">
                <adec:decorative xmlns:adec="http://schemas.microsoft.com/office/drawing/2017/decorative" val="1"/>
              </a:ext>
            </a:extLst>
          </p:cNvPr>
          <p:cNvSpPr/>
          <p:nvPr/>
        </p:nvSpPr>
        <p:spPr>
          <a:xfrm>
            <a:off x="4956906" y="2731608"/>
            <a:ext cx="3373562" cy="3373562"/>
          </a:xfrm>
          <a:prstGeom prst="blockArc">
            <a:avLst>
              <a:gd name="adj1" fmla="val 9000000"/>
              <a:gd name="adj2" fmla="val 16200000"/>
              <a:gd name="adj3" fmla="val 4643"/>
            </a:avLst>
          </a:prstGeom>
          <a:solidFill>
            <a:srgbClr val="005541"/>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22" name="Block Arc 21">
            <a:extLst>
              <a:ext uri="{FF2B5EF4-FFF2-40B4-BE49-F238E27FC236}">
                <a16:creationId xmlns:a16="http://schemas.microsoft.com/office/drawing/2014/main" id="{35145925-9FB6-4E4A-9D94-FFC3462DFE5B}"/>
              </a:ext>
              <a:ext uri="{C183D7F6-B498-43B3-948B-1728B52AA6E4}">
                <adec:decorative xmlns:adec="http://schemas.microsoft.com/office/drawing/2017/decorative" val="1"/>
              </a:ext>
            </a:extLst>
          </p:cNvPr>
          <p:cNvSpPr/>
          <p:nvPr/>
        </p:nvSpPr>
        <p:spPr>
          <a:xfrm>
            <a:off x="4956906" y="2731608"/>
            <a:ext cx="3373562" cy="3373562"/>
          </a:xfrm>
          <a:prstGeom prst="blockArc">
            <a:avLst>
              <a:gd name="adj1" fmla="val 1800000"/>
              <a:gd name="adj2" fmla="val 9000000"/>
              <a:gd name="adj3" fmla="val 4643"/>
            </a:avLst>
          </a:prstGeom>
          <a:solidFill>
            <a:srgbClr val="005541"/>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23" name="Block Arc 22">
            <a:extLst>
              <a:ext uri="{FF2B5EF4-FFF2-40B4-BE49-F238E27FC236}">
                <a16:creationId xmlns:a16="http://schemas.microsoft.com/office/drawing/2014/main" id="{5C2C0019-70DE-4648-BEB0-DF0989412637}"/>
              </a:ext>
              <a:ext uri="{C183D7F6-B498-43B3-948B-1728B52AA6E4}">
                <adec:decorative xmlns:adec="http://schemas.microsoft.com/office/drawing/2017/decorative" val="1"/>
              </a:ext>
            </a:extLst>
          </p:cNvPr>
          <p:cNvSpPr/>
          <p:nvPr/>
        </p:nvSpPr>
        <p:spPr>
          <a:xfrm>
            <a:off x="4956906" y="2731608"/>
            <a:ext cx="3373562" cy="3373562"/>
          </a:xfrm>
          <a:prstGeom prst="blockArc">
            <a:avLst>
              <a:gd name="adj1" fmla="val 16200000"/>
              <a:gd name="adj2" fmla="val 1800000"/>
              <a:gd name="adj3" fmla="val 4643"/>
            </a:avLst>
          </a:prstGeom>
          <a:solidFill>
            <a:srgbClr val="005541"/>
          </a:solidFill>
          <a:ln>
            <a:noFill/>
          </a:ln>
          <a:effectLst>
            <a:outerShdw blurRad="50800" dist="38100" dir="5400000" algn="t" rotWithShape="0">
              <a:prstClr val="black">
                <a:alpha val="40000"/>
              </a:prstClr>
            </a:outerShdw>
          </a:effectLst>
        </p:spPr>
        <p:style>
          <a:lnRef idx="0">
            <a:scrgbClr r="0" g="0" b="0"/>
          </a:lnRef>
          <a:fillRef idx="1">
            <a:scrgbClr r="0" g="0" b="0"/>
          </a:fillRef>
          <a:effectRef idx="0">
            <a:scrgbClr r="0" g="0" b="0"/>
          </a:effectRef>
          <a:fontRef idx="minor">
            <a:schemeClr val="lt1"/>
          </a:fontRef>
        </p:style>
      </p:sp>
      <p:sp>
        <p:nvSpPr>
          <p:cNvPr id="9" name="TextBox 8">
            <a:extLst>
              <a:ext uri="{FF2B5EF4-FFF2-40B4-BE49-F238E27FC236}">
                <a16:creationId xmlns:a16="http://schemas.microsoft.com/office/drawing/2014/main" id="{C968FDA7-15BF-404C-AD25-51F88AD464B7}"/>
              </a:ext>
            </a:extLst>
          </p:cNvPr>
          <p:cNvSpPr txBox="1"/>
          <p:nvPr/>
        </p:nvSpPr>
        <p:spPr>
          <a:xfrm>
            <a:off x="4772029" y="1510818"/>
            <a:ext cx="3943348" cy="400110"/>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000" b="1" dirty="0">
                <a:solidFill>
                  <a:srgbClr val="005541"/>
                </a:solidFill>
                <a:latin typeface="Arial" panose="020B0604020202020204" pitchFamily="34" charset="0"/>
                <a:cs typeface="Arial" panose="020B0604020202020204" pitchFamily="34" charset="0"/>
              </a:rPr>
              <a:t>Step 3 Existing Habitats</a:t>
            </a:r>
          </a:p>
        </p:txBody>
      </p:sp>
      <p:sp>
        <p:nvSpPr>
          <p:cNvPr id="24" name="Freeform: Shape 23">
            <a:extLst>
              <a:ext uri="{FF2B5EF4-FFF2-40B4-BE49-F238E27FC236}">
                <a16:creationId xmlns:a16="http://schemas.microsoft.com/office/drawing/2014/main" id="{01E6A300-5AC0-437F-A8FE-88D2CFC4D3C5}"/>
              </a:ext>
              <a:ext uri="{C183D7F6-B498-43B3-948B-1728B52AA6E4}">
                <adec:decorative xmlns:adec="http://schemas.microsoft.com/office/drawing/2017/decorative" val="1"/>
              </a:ext>
            </a:extLst>
          </p:cNvPr>
          <p:cNvSpPr/>
          <p:nvPr/>
        </p:nvSpPr>
        <p:spPr>
          <a:xfrm>
            <a:off x="5866804" y="3641507"/>
            <a:ext cx="1553765" cy="1553765"/>
          </a:xfrm>
          <a:custGeom>
            <a:avLst/>
            <a:gdLst>
              <a:gd name="connsiteX0" fmla="*/ 0 w 1553765"/>
              <a:gd name="connsiteY0" fmla="*/ 776883 h 1553765"/>
              <a:gd name="connsiteX1" fmla="*/ 776883 w 1553765"/>
              <a:gd name="connsiteY1" fmla="*/ 0 h 1553765"/>
              <a:gd name="connsiteX2" fmla="*/ 1553766 w 1553765"/>
              <a:gd name="connsiteY2" fmla="*/ 776883 h 1553765"/>
              <a:gd name="connsiteX3" fmla="*/ 776883 w 1553765"/>
              <a:gd name="connsiteY3" fmla="*/ 1553766 h 1553765"/>
              <a:gd name="connsiteX4" fmla="*/ 0 w 1553765"/>
              <a:gd name="connsiteY4" fmla="*/ 776883 h 155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765" h="1553765">
                <a:moveTo>
                  <a:pt x="0" y="776883"/>
                </a:moveTo>
                <a:cubicBezTo>
                  <a:pt x="0" y="347822"/>
                  <a:pt x="347822" y="0"/>
                  <a:pt x="776883" y="0"/>
                </a:cubicBezTo>
                <a:cubicBezTo>
                  <a:pt x="1205944" y="0"/>
                  <a:pt x="1553766" y="347822"/>
                  <a:pt x="1553766" y="776883"/>
                </a:cubicBezTo>
                <a:cubicBezTo>
                  <a:pt x="1553766" y="1205944"/>
                  <a:pt x="1205944" y="1553766"/>
                  <a:pt x="776883" y="1553766"/>
                </a:cubicBezTo>
                <a:cubicBezTo>
                  <a:pt x="347822" y="1553766"/>
                  <a:pt x="0" y="1205944"/>
                  <a:pt x="0" y="776883"/>
                </a:cubicBezTo>
                <a:close/>
              </a:path>
            </a:pathLst>
          </a:custGeom>
          <a:solidFill>
            <a:srgbClr val="005541"/>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245324" tIns="245324" rIns="245324" bIns="245324"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Information on existing habitats</a:t>
            </a:r>
          </a:p>
        </p:txBody>
      </p:sp>
      <p:sp>
        <p:nvSpPr>
          <p:cNvPr id="25" name="Freeform: Shape 24">
            <a:extLst>
              <a:ext uri="{FF2B5EF4-FFF2-40B4-BE49-F238E27FC236}">
                <a16:creationId xmlns:a16="http://schemas.microsoft.com/office/drawing/2014/main" id="{F69EA351-AFF2-48C8-9491-69A239F730D4}"/>
              </a:ext>
            </a:extLst>
          </p:cNvPr>
          <p:cNvSpPr/>
          <p:nvPr/>
        </p:nvSpPr>
        <p:spPr>
          <a:xfrm>
            <a:off x="6036155" y="2149316"/>
            <a:ext cx="1215063" cy="1242895"/>
          </a:xfrm>
          <a:custGeom>
            <a:avLst/>
            <a:gdLst>
              <a:gd name="connsiteX0" fmla="*/ 0 w 1215063"/>
              <a:gd name="connsiteY0" fmla="*/ 621448 h 1242895"/>
              <a:gd name="connsiteX1" fmla="*/ 607532 w 1215063"/>
              <a:gd name="connsiteY1" fmla="*/ 0 h 1242895"/>
              <a:gd name="connsiteX2" fmla="*/ 1215064 w 1215063"/>
              <a:gd name="connsiteY2" fmla="*/ 621448 h 1242895"/>
              <a:gd name="connsiteX3" fmla="*/ 607532 w 1215063"/>
              <a:gd name="connsiteY3" fmla="*/ 1242896 h 1242895"/>
              <a:gd name="connsiteX4" fmla="*/ 0 w 1215063"/>
              <a:gd name="connsiteY4" fmla="*/ 621448 h 124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063" h="1242895">
                <a:moveTo>
                  <a:pt x="0" y="621448"/>
                </a:moveTo>
                <a:cubicBezTo>
                  <a:pt x="0" y="278232"/>
                  <a:pt x="272001" y="0"/>
                  <a:pt x="607532" y="0"/>
                </a:cubicBezTo>
                <a:cubicBezTo>
                  <a:pt x="943063" y="0"/>
                  <a:pt x="1215064" y="278232"/>
                  <a:pt x="1215064" y="621448"/>
                </a:cubicBezTo>
                <a:cubicBezTo>
                  <a:pt x="1215064" y="964664"/>
                  <a:pt x="943063" y="1242896"/>
                  <a:pt x="607532" y="1242896"/>
                </a:cubicBezTo>
                <a:cubicBezTo>
                  <a:pt x="272001" y="1242896"/>
                  <a:pt x="0" y="964664"/>
                  <a:pt x="0" y="621448"/>
                </a:cubicBezTo>
                <a:close/>
              </a:path>
            </a:pathLst>
          </a:custGeom>
          <a:solidFill>
            <a:srgbClr val="005541"/>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90642" tIns="194718" rIns="190642" bIns="194718"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What is the habitat like? Subtidal or intertidal?</a:t>
            </a:r>
          </a:p>
        </p:txBody>
      </p:sp>
      <p:sp>
        <p:nvSpPr>
          <p:cNvPr id="27" name="Freeform: Shape 26">
            <a:extLst>
              <a:ext uri="{FF2B5EF4-FFF2-40B4-BE49-F238E27FC236}">
                <a16:creationId xmlns:a16="http://schemas.microsoft.com/office/drawing/2014/main" id="{4B940DE7-36C5-40C6-964E-BB06836AA125}"/>
              </a:ext>
            </a:extLst>
          </p:cNvPr>
          <p:cNvSpPr/>
          <p:nvPr/>
        </p:nvSpPr>
        <p:spPr>
          <a:xfrm>
            <a:off x="4609269" y="4620755"/>
            <a:ext cx="1215063" cy="1242895"/>
          </a:xfrm>
          <a:custGeom>
            <a:avLst/>
            <a:gdLst>
              <a:gd name="connsiteX0" fmla="*/ 0 w 1215063"/>
              <a:gd name="connsiteY0" fmla="*/ 621448 h 1242895"/>
              <a:gd name="connsiteX1" fmla="*/ 607532 w 1215063"/>
              <a:gd name="connsiteY1" fmla="*/ 0 h 1242895"/>
              <a:gd name="connsiteX2" fmla="*/ 1215064 w 1215063"/>
              <a:gd name="connsiteY2" fmla="*/ 621448 h 1242895"/>
              <a:gd name="connsiteX3" fmla="*/ 607532 w 1215063"/>
              <a:gd name="connsiteY3" fmla="*/ 1242896 h 1242895"/>
              <a:gd name="connsiteX4" fmla="*/ 0 w 1215063"/>
              <a:gd name="connsiteY4" fmla="*/ 621448 h 124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063" h="1242895">
                <a:moveTo>
                  <a:pt x="0" y="621448"/>
                </a:moveTo>
                <a:cubicBezTo>
                  <a:pt x="0" y="278232"/>
                  <a:pt x="272001" y="0"/>
                  <a:pt x="607532" y="0"/>
                </a:cubicBezTo>
                <a:cubicBezTo>
                  <a:pt x="943063" y="0"/>
                  <a:pt x="1215064" y="278232"/>
                  <a:pt x="1215064" y="621448"/>
                </a:cubicBezTo>
                <a:cubicBezTo>
                  <a:pt x="1215064" y="964664"/>
                  <a:pt x="943063" y="1242896"/>
                  <a:pt x="607532" y="1242896"/>
                </a:cubicBezTo>
                <a:cubicBezTo>
                  <a:pt x="272001" y="1242896"/>
                  <a:pt x="0" y="964664"/>
                  <a:pt x="0" y="621448"/>
                </a:cubicBezTo>
                <a:close/>
              </a:path>
            </a:pathLst>
          </a:custGeom>
          <a:solidFill>
            <a:srgbClr val="005541"/>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90642" tIns="194718" rIns="190642" bIns="194718"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What biodiversity is present?</a:t>
            </a:r>
          </a:p>
        </p:txBody>
      </p:sp>
      <p:sp>
        <p:nvSpPr>
          <p:cNvPr id="26" name="Freeform: Shape 25">
            <a:extLst>
              <a:ext uri="{FF2B5EF4-FFF2-40B4-BE49-F238E27FC236}">
                <a16:creationId xmlns:a16="http://schemas.microsoft.com/office/drawing/2014/main" id="{1456F035-7668-4466-9EAA-379E5C2494B1}"/>
              </a:ext>
            </a:extLst>
          </p:cNvPr>
          <p:cNvSpPr/>
          <p:nvPr/>
        </p:nvSpPr>
        <p:spPr>
          <a:xfrm>
            <a:off x="7463042" y="4620755"/>
            <a:ext cx="1215063" cy="1242895"/>
          </a:xfrm>
          <a:custGeom>
            <a:avLst/>
            <a:gdLst>
              <a:gd name="connsiteX0" fmla="*/ 0 w 1215063"/>
              <a:gd name="connsiteY0" fmla="*/ 621448 h 1242895"/>
              <a:gd name="connsiteX1" fmla="*/ 607532 w 1215063"/>
              <a:gd name="connsiteY1" fmla="*/ 0 h 1242895"/>
              <a:gd name="connsiteX2" fmla="*/ 1215064 w 1215063"/>
              <a:gd name="connsiteY2" fmla="*/ 621448 h 1242895"/>
              <a:gd name="connsiteX3" fmla="*/ 607532 w 1215063"/>
              <a:gd name="connsiteY3" fmla="*/ 1242896 h 1242895"/>
              <a:gd name="connsiteX4" fmla="*/ 0 w 1215063"/>
              <a:gd name="connsiteY4" fmla="*/ 621448 h 124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063" h="1242895">
                <a:moveTo>
                  <a:pt x="0" y="621448"/>
                </a:moveTo>
                <a:cubicBezTo>
                  <a:pt x="0" y="278232"/>
                  <a:pt x="272001" y="0"/>
                  <a:pt x="607532" y="0"/>
                </a:cubicBezTo>
                <a:cubicBezTo>
                  <a:pt x="943063" y="0"/>
                  <a:pt x="1215064" y="278232"/>
                  <a:pt x="1215064" y="621448"/>
                </a:cubicBezTo>
                <a:cubicBezTo>
                  <a:pt x="1215064" y="964664"/>
                  <a:pt x="943063" y="1242896"/>
                  <a:pt x="607532" y="1242896"/>
                </a:cubicBezTo>
                <a:cubicBezTo>
                  <a:pt x="272001" y="1242896"/>
                  <a:pt x="0" y="964664"/>
                  <a:pt x="0" y="621448"/>
                </a:cubicBezTo>
                <a:close/>
              </a:path>
            </a:pathLst>
          </a:custGeom>
          <a:solidFill>
            <a:srgbClr val="005541"/>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90642" tIns="194718" rIns="190642" bIns="194718"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How many microhabitats are present?</a:t>
            </a:r>
          </a:p>
        </p:txBody>
      </p:sp>
      <p:pic>
        <p:nvPicPr>
          <p:cNvPr id="3" name="Slide 17" descr="press space to play audio">
            <a:hlinkClick r:id="" action="ppaction://media"/>
            <a:extLst>
              <a:ext uri="{FF2B5EF4-FFF2-40B4-BE49-F238E27FC236}">
                <a16:creationId xmlns:a16="http://schemas.microsoft.com/office/drawing/2014/main" id="{31FECA23-B605-4F56-832A-08508D4440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954" y="6282478"/>
            <a:ext cx="406400" cy="406400"/>
          </a:xfrm>
          <a:prstGeom prst="rect">
            <a:avLst/>
          </a:prstGeom>
        </p:spPr>
      </p:pic>
    </p:spTree>
    <p:extLst>
      <p:ext uri="{BB962C8B-B14F-4D97-AF65-F5344CB8AC3E}">
        <p14:creationId xmlns:p14="http://schemas.microsoft.com/office/powerpoint/2010/main" val="2320775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288711" y="478189"/>
            <a:ext cx="6481543"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4 – Current Environmental Conditions</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45" name="Rectangle 44">
            <a:extLst>
              <a:ext uri="{FF2B5EF4-FFF2-40B4-BE49-F238E27FC236}">
                <a16:creationId xmlns:a16="http://schemas.microsoft.com/office/drawing/2014/main" id="{FDB92293-C423-4FA1-BA6B-A44B66202A78}"/>
              </a:ext>
              <a:ext uri="{C183D7F6-B498-43B3-948B-1728B52AA6E4}">
                <adec:decorative xmlns:adec="http://schemas.microsoft.com/office/drawing/2017/decorative" val="1"/>
              </a:ext>
            </a:extLst>
          </p:cNvPr>
          <p:cNvSpPr/>
          <p:nvPr/>
        </p:nvSpPr>
        <p:spPr>
          <a:xfrm>
            <a:off x="743613" y="1973755"/>
            <a:ext cx="3647818" cy="4414853"/>
          </a:xfrm>
          <a:prstGeom prst="rect">
            <a:avLst/>
          </a:prstGeom>
          <a:solidFill>
            <a:schemeClr val="bg1"/>
          </a:solidFill>
          <a:ln>
            <a:solidFill>
              <a:srgbClr val="00554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a:p>
            <a:pPr algn="ctr"/>
            <a:endParaRPr lang="en-GB"/>
          </a:p>
        </p:txBody>
      </p:sp>
      <p:sp>
        <p:nvSpPr>
          <p:cNvPr id="44" name="Rectangle 43">
            <a:extLst>
              <a:ext uri="{FF2B5EF4-FFF2-40B4-BE49-F238E27FC236}">
                <a16:creationId xmlns:a16="http://schemas.microsoft.com/office/drawing/2014/main" id="{83DBECDD-B03E-4337-A9BF-6AF38328F522}"/>
              </a:ext>
              <a:ext uri="{C183D7F6-B498-43B3-948B-1728B52AA6E4}">
                <adec:decorative xmlns:adec="http://schemas.microsoft.com/office/drawing/2017/decorative" val="1"/>
              </a:ext>
            </a:extLst>
          </p:cNvPr>
          <p:cNvSpPr/>
          <p:nvPr/>
        </p:nvSpPr>
        <p:spPr>
          <a:xfrm>
            <a:off x="4626767" y="1977336"/>
            <a:ext cx="3647818" cy="4414853"/>
          </a:xfrm>
          <a:prstGeom prst="rect">
            <a:avLst/>
          </a:prstGeom>
          <a:solidFill>
            <a:srgbClr val="00554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a:p>
            <a:pPr algn="ctr"/>
            <a:endParaRPr lang="en-GB"/>
          </a:p>
        </p:txBody>
      </p:sp>
      <p:pic>
        <p:nvPicPr>
          <p:cNvPr id="8" name="Graphic 7">
            <a:extLst>
              <a:ext uri="{FF2B5EF4-FFF2-40B4-BE49-F238E27FC236}">
                <a16:creationId xmlns:a16="http://schemas.microsoft.com/office/drawing/2014/main" id="{90C6F7AD-079B-4F9C-AFBA-AC3468388E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7656" y="2263726"/>
            <a:ext cx="741229" cy="741229"/>
          </a:xfrm>
          <a:prstGeom prst="rect">
            <a:avLst/>
          </a:prstGeom>
        </p:spPr>
      </p:pic>
      <p:pic>
        <p:nvPicPr>
          <p:cNvPr id="10" name="Graphic 9">
            <a:extLst>
              <a:ext uri="{FF2B5EF4-FFF2-40B4-BE49-F238E27FC236}">
                <a16:creationId xmlns:a16="http://schemas.microsoft.com/office/drawing/2014/main" id="{06615D54-2EEF-4D8D-A1D4-E4168EFDA43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3590" y="3116834"/>
            <a:ext cx="741229" cy="741229"/>
          </a:xfrm>
          <a:prstGeom prst="rect">
            <a:avLst/>
          </a:prstGeom>
        </p:spPr>
      </p:pic>
      <p:pic>
        <p:nvPicPr>
          <p:cNvPr id="12" name="Graphic 11">
            <a:extLst>
              <a:ext uri="{FF2B5EF4-FFF2-40B4-BE49-F238E27FC236}">
                <a16:creationId xmlns:a16="http://schemas.microsoft.com/office/drawing/2014/main" id="{990B02A3-8050-4065-8CAB-61AFE4E288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35012" y="2198018"/>
            <a:ext cx="741229" cy="741229"/>
          </a:xfrm>
          <a:prstGeom prst="rect">
            <a:avLst/>
          </a:prstGeom>
        </p:spPr>
      </p:pic>
      <p:pic>
        <p:nvPicPr>
          <p:cNvPr id="20" name="Graphic 19">
            <a:extLst>
              <a:ext uri="{FF2B5EF4-FFF2-40B4-BE49-F238E27FC236}">
                <a16:creationId xmlns:a16="http://schemas.microsoft.com/office/drawing/2014/main" id="{7F339683-5A47-4863-A66B-62D226ED099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41918" y="3143583"/>
            <a:ext cx="636038" cy="636038"/>
          </a:xfrm>
          <a:prstGeom prst="rect">
            <a:avLst/>
          </a:prstGeom>
        </p:spPr>
      </p:pic>
      <p:sp>
        <p:nvSpPr>
          <p:cNvPr id="28" name="TextBox 27">
            <a:extLst>
              <a:ext uri="{FF2B5EF4-FFF2-40B4-BE49-F238E27FC236}">
                <a16:creationId xmlns:a16="http://schemas.microsoft.com/office/drawing/2014/main" id="{E428963B-5A91-486D-B53A-67EABF1692F8}"/>
              </a:ext>
              <a:ext uri="{C183D7F6-B498-43B3-948B-1728B52AA6E4}">
                <adec:decorative xmlns:adec="http://schemas.microsoft.com/office/drawing/2017/decorative" val="0"/>
              </a:ext>
            </a:extLst>
          </p:cNvPr>
          <p:cNvSpPr txBox="1"/>
          <p:nvPr/>
        </p:nvSpPr>
        <p:spPr>
          <a:xfrm>
            <a:off x="1983235" y="2458546"/>
            <a:ext cx="1918252" cy="338554"/>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Wind Exposure</a:t>
            </a:r>
          </a:p>
        </p:txBody>
      </p:sp>
      <p:sp>
        <p:nvSpPr>
          <p:cNvPr id="29" name="TextBox 28">
            <a:extLst>
              <a:ext uri="{FF2B5EF4-FFF2-40B4-BE49-F238E27FC236}">
                <a16:creationId xmlns:a16="http://schemas.microsoft.com/office/drawing/2014/main" id="{AD0B0795-D8CF-4D2D-BF60-988985014C93}"/>
              </a:ext>
            </a:extLst>
          </p:cNvPr>
          <p:cNvSpPr txBox="1"/>
          <p:nvPr/>
        </p:nvSpPr>
        <p:spPr>
          <a:xfrm>
            <a:off x="1983235" y="3206717"/>
            <a:ext cx="1918252" cy="584775"/>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Wave and current Exposure</a:t>
            </a:r>
          </a:p>
        </p:txBody>
      </p:sp>
      <p:sp>
        <p:nvSpPr>
          <p:cNvPr id="30" name="TextBox 29">
            <a:extLst>
              <a:ext uri="{FF2B5EF4-FFF2-40B4-BE49-F238E27FC236}">
                <a16:creationId xmlns:a16="http://schemas.microsoft.com/office/drawing/2014/main" id="{2D7E1D99-C56A-4CF3-B4EA-B180FBDD204D}"/>
              </a:ext>
            </a:extLst>
          </p:cNvPr>
          <p:cNvSpPr txBox="1"/>
          <p:nvPr/>
        </p:nvSpPr>
        <p:spPr>
          <a:xfrm>
            <a:off x="1850926" y="4356125"/>
            <a:ext cx="2011680" cy="338554"/>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Sediment Process</a:t>
            </a:r>
          </a:p>
        </p:txBody>
      </p:sp>
      <p:sp>
        <p:nvSpPr>
          <p:cNvPr id="34" name="TextBox 33">
            <a:extLst>
              <a:ext uri="{FF2B5EF4-FFF2-40B4-BE49-F238E27FC236}">
                <a16:creationId xmlns:a16="http://schemas.microsoft.com/office/drawing/2014/main" id="{EEE17D0B-4647-4A70-8CFC-2EB3E3DA3EE7}"/>
              </a:ext>
            </a:extLst>
          </p:cNvPr>
          <p:cNvSpPr txBox="1"/>
          <p:nvPr/>
        </p:nvSpPr>
        <p:spPr>
          <a:xfrm>
            <a:off x="1969810" y="5234928"/>
            <a:ext cx="1918252" cy="338554"/>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Water Quality</a:t>
            </a:r>
          </a:p>
        </p:txBody>
      </p:sp>
      <p:sp>
        <p:nvSpPr>
          <p:cNvPr id="33" name="TextBox 32">
            <a:extLst>
              <a:ext uri="{FF2B5EF4-FFF2-40B4-BE49-F238E27FC236}">
                <a16:creationId xmlns:a16="http://schemas.microsoft.com/office/drawing/2014/main" id="{D1894356-EAE7-4D7A-83C0-7FFDB0CA6654}"/>
              </a:ext>
            </a:extLst>
          </p:cNvPr>
          <p:cNvSpPr txBox="1"/>
          <p:nvPr/>
        </p:nvSpPr>
        <p:spPr>
          <a:xfrm>
            <a:off x="5784611" y="2428556"/>
            <a:ext cx="1918252" cy="338554"/>
          </a:xfrm>
          <a:prstGeom prst="rect">
            <a:avLst/>
          </a:prstGeom>
          <a:no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Salinity</a:t>
            </a:r>
          </a:p>
        </p:txBody>
      </p:sp>
      <p:sp>
        <p:nvSpPr>
          <p:cNvPr id="32" name="TextBox 31">
            <a:extLst>
              <a:ext uri="{FF2B5EF4-FFF2-40B4-BE49-F238E27FC236}">
                <a16:creationId xmlns:a16="http://schemas.microsoft.com/office/drawing/2014/main" id="{0830C1B6-683F-4849-B2C5-0B85DB7D839F}"/>
              </a:ext>
            </a:extLst>
          </p:cNvPr>
          <p:cNvSpPr txBox="1"/>
          <p:nvPr/>
        </p:nvSpPr>
        <p:spPr>
          <a:xfrm>
            <a:off x="5753928" y="3353928"/>
            <a:ext cx="2242347"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Surrounding</a:t>
            </a:r>
            <a:r>
              <a:rPr lang="en-GB" sz="1600" b="1" dirty="0">
                <a:latin typeface="Arial" panose="020B0604020202020204" pitchFamily="34" charset="0"/>
                <a:cs typeface="Arial" panose="020B0604020202020204" pitchFamily="34" charset="0"/>
              </a:rPr>
              <a:t> </a:t>
            </a:r>
            <a:r>
              <a:rPr lang="en-GB" sz="1600" b="1" dirty="0">
                <a:solidFill>
                  <a:schemeClr val="bg1"/>
                </a:solidFill>
                <a:latin typeface="Arial" panose="020B0604020202020204" pitchFamily="34" charset="0"/>
                <a:cs typeface="Arial" panose="020B0604020202020204" pitchFamily="34" charset="0"/>
              </a:rPr>
              <a:t>Habitat</a:t>
            </a:r>
          </a:p>
        </p:txBody>
      </p:sp>
      <p:sp>
        <p:nvSpPr>
          <p:cNvPr id="31" name="TextBox 30">
            <a:extLst>
              <a:ext uri="{FF2B5EF4-FFF2-40B4-BE49-F238E27FC236}">
                <a16:creationId xmlns:a16="http://schemas.microsoft.com/office/drawing/2014/main" id="{7AC28624-C2C0-4AC4-9B0F-83CD9D8188DD}"/>
              </a:ext>
            </a:extLst>
          </p:cNvPr>
          <p:cNvSpPr txBox="1"/>
          <p:nvPr/>
        </p:nvSpPr>
        <p:spPr>
          <a:xfrm>
            <a:off x="5784611" y="4126158"/>
            <a:ext cx="2480022" cy="584775"/>
          </a:xfrm>
          <a:prstGeom prst="rect">
            <a:avLst/>
          </a:prstGeom>
          <a:no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Distance from natural rocky habitat</a:t>
            </a:r>
          </a:p>
        </p:txBody>
      </p:sp>
      <p:sp>
        <p:nvSpPr>
          <p:cNvPr id="35" name="TextBox 34">
            <a:extLst>
              <a:ext uri="{FF2B5EF4-FFF2-40B4-BE49-F238E27FC236}">
                <a16:creationId xmlns:a16="http://schemas.microsoft.com/office/drawing/2014/main" id="{E22BBFF5-71A5-45B6-85FF-A9C3C4C2E969}"/>
              </a:ext>
            </a:extLst>
          </p:cNvPr>
          <p:cNvSpPr txBox="1"/>
          <p:nvPr/>
        </p:nvSpPr>
        <p:spPr>
          <a:xfrm>
            <a:off x="5753928" y="5202861"/>
            <a:ext cx="2196546" cy="338554"/>
          </a:xfrm>
          <a:prstGeom prst="rect">
            <a:avLst/>
          </a:prstGeom>
          <a:noFill/>
        </p:spPr>
        <p:txBody>
          <a:bodyPr wrap="square" rtlCol="0">
            <a:spAutoFit/>
          </a:bodyPr>
          <a:lstStyle/>
          <a:p>
            <a:r>
              <a:rPr lang="en-GB" sz="1600" b="1">
                <a:solidFill>
                  <a:schemeClr val="bg1"/>
                </a:solidFill>
                <a:latin typeface="Arial" panose="020B0604020202020204" pitchFamily="34" charset="0"/>
                <a:cs typeface="Arial" panose="020B0604020202020204" pitchFamily="34" charset="0"/>
              </a:rPr>
              <a:t>Predation potential</a:t>
            </a:r>
          </a:p>
        </p:txBody>
      </p:sp>
      <p:pic>
        <p:nvPicPr>
          <p:cNvPr id="39" name="Graphic 38">
            <a:extLst>
              <a:ext uri="{FF2B5EF4-FFF2-40B4-BE49-F238E27FC236}">
                <a16:creationId xmlns:a16="http://schemas.microsoft.com/office/drawing/2014/main" id="{E1BF1E1C-EE35-4DD7-9D45-CDD1E7DF574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07351" y="4179362"/>
            <a:ext cx="509243" cy="509243"/>
          </a:xfrm>
          <a:prstGeom prst="rect">
            <a:avLst/>
          </a:prstGeom>
        </p:spPr>
      </p:pic>
      <p:pic>
        <p:nvPicPr>
          <p:cNvPr id="41" name="Graphic 40">
            <a:extLst>
              <a:ext uri="{FF2B5EF4-FFF2-40B4-BE49-F238E27FC236}">
                <a16:creationId xmlns:a16="http://schemas.microsoft.com/office/drawing/2014/main" id="{3B08A4F5-0F08-4D36-916E-B4E979D6216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1071" y="5001523"/>
            <a:ext cx="741229" cy="741229"/>
          </a:xfrm>
          <a:prstGeom prst="rect">
            <a:avLst/>
          </a:prstGeom>
        </p:spPr>
      </p:pic>
      <p:pic>
        <p:nvPicPr>
          <p:cNvPr id="43" name="Graphic 42">
            <a:extLst>
              <a:ext uri="{FF2B5EF4-FFF2-40B4-BE49-F238E27FC236}">
                <a16:creationId xmlns:a16="http://schemas.microsoft.com/office/drawing/2014/main" id="{6F8322F3-80BC-415C-92A2-F6A525374BDD}"/>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0745" y="4011928"/>
            <a:ext cx="914400" cy="914400"/>
          </a:xfrm>
          <a:prstGeom prst="rect">
            <a:avLst/>
          </a:prstGeom>
        </p:spPr>
      </p:pic>
      <p:grpSp>
        <p:nvGrpSpPr>
          <p:cNvPr id="54" name="Group 53">
            <a:extLst>
              <a:ext uri="{FF2B5EF4-FFF2-40B4-BE49-F238E27FC236}">
                <a16:creationId xmlns:a16="http://schemas.microsoft.com/office/drawing/2014/main" id="{4350A8E0-4F4B-4F40-B854-43517591818F}"/>
              </a:ext>
              <a:ext uri="{C183D7F6-B498-43B3-948B-1728B52AA6E4}">
                <adec:decorative xmlns:adec="http://schemas.microsoft.com/office/drawing/2017/decorative" val="1"/>
              </a:ext>
            </a:extLst>
          </p:cNvPr>
          <p:cNvGrpSpPr/>
          <p:nvPr/>
        </p:nvGrpSpPr>
        <p:grpSpPr>
          <a:xfrm>
            <a:off x="1133891" y="4581525"/>
            <a:ext cx="367123" cy="198119"/>
            <a:chOff x="1133891" y="4581525"/>
            <a:chExt cx="367123" cy="198119"/>
          </a:xfrm>
        </p:grpSpPr>
        <p:sp>
          <p:nvSpPr>
            <p:cNvPr id="46" name="Oval 45">
              <a:extLst>
                <a:ext uri="{FF2B5EF4-FFF2-40B4-BE49-F238E27FC236}">
                  <a16:creationId xmlns:a16="http://schemas.microsoft.com/office/drawing/2014/main" id="{3FEA445A-102F-4C46-A24A-6BF9FD490B45}"/>
                </a:ext>
              </a:extLst>
            </p:cNvPr>
            <p:cNvSpPr/>
            <p:nvPr/>
          </p:nvSpPr>
          <p:spPr>
            <a:xfrm>
              <a:off x="1197294" y="4581525"/>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286C4EE-12F2-4AFB-9560-25916CC5D4C4}"/>
                </a:ext>
              </a:extLst>
            </p:cNvPr>
            <p:cNvSpPr/>
            <p:nvPr/>
          </p:nvSpPr>
          <p:spPr>
            <a:xfrm>
              <a:off x="1349694" y="4733925"/>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81D9DE04-9DE2-4DF6-98A0-0B7FAB2FC89F}"/>
                </a:ext>
              </a:extLst>
            </p:cNvPr>
            <p:cNvSpPr/>
            <p:nvPr/>
          </p:nvSpPr>
          <p:spPr>
            <a:xfrm>
              <a:off x="1285751" y="4673922"/>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5EA4E2C-FB29-49E1-AD7F-602DFB0BE4CD}"/>
                </a:ext>
              </a:extLst>
            </p:cNvPr>
            <p:cNvSpPr/>
            <p:nvPr/>
          </p:nvSpPr>
          <p:spPr>
            <a:xfrm>
              <a:off x="1205571" y="4710933"/>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3C4B90A8-B227-4941-BBF2-49009C81DF5D}"/>
                </a:ext>
              </a:extLst>
            </p:cNvPr>
            <p:cNvSpPr/>
            <p:nvPr/>
          </p:nvSpPr>
          <p:spPr>
            <a:xfrm>
              <a:off x="1455295" y="4619469"/>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21623CFD-236F-46EE-9264-86FDC31A6716}"/>
                </a:ext>
              </a:extLst>
            </p:cNvPr>
            <p:cNvSpPr/>
            <p:nvPr/>
          </p:nvSpPr>
          <p:spPr>
            <a:xfrm>
              <a:off x="1346010" y="4599292"/>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65E5ACE4-6941-454B-A25B-FB9DF9384220}"/>
                </a:ext>
              </a:extLst>
            </p:cNvPr>
            <p:cNvSpPr/>
            <p:nvPr/>
          </p:nvSpPr>
          <p:spPr>
            <a:xfrm>
              <a:off x="1133891" y="4628203"/>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66AC1D94-CAE0-4DC3-A04F-DA019791A491}"/>
                </a:ext>
              </a:extLst>
            </p:cNvPr>
            <p:cNvSpPr/>
            <p:nvPr/>
          </p:nvSpPr>
          <p:spPr>
            <a:xfrm>
              <a:off x="1403418" y="4676634"/>
              <a:ext cx="45719" cy="45719"/>
            </a:xfrm>
            <a:prstGeom prst="ellipse">
              <a:avLst/>
            </a:prstGeom>
            <a:solidFill>
              <a:srgbClr val="2E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Graphic 6">
            <a:extLst>
              <a:ext uri="{FF2B5EF4-FFF2-40B4-BE49-F238E27FC236}">
                <a16:creationId xmlns:a16="http://schemas.microsoft.com/office/drawing/2014/main" id="{F38930B1-E7EA-4C74-92B1-E8B04C6C1430}"/>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0594" y="5086179"/>
            <a:ext cx="636038" cy="636038"/>
          </a:xfrm>
          <a:prstGeom prst="rect">
            <a:avLst/>
          </a:prstGeom>
        </p:spPr>
      </p:pic>
      <p:pic>
        <p:nvPicPr>
          <p:cNvPr id="3" name="Slide 18" descr="press space to play audio">
            <a:hlinkClick r:id="" action="ppaction://media"/>
            <a:extLst>
              <a:ext uri="{FF2B5EF4-FFF2-40B4-BE49-F238E27FC236}">
                <a16:creationId xmlns:a16="http://schemas.microsoft.com/office/drawing/2014/main" id="{D10CA7B9-346C-42F5-9572-0CAD24B0CFD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0942" y="6306360"/>
            <a:ext cx="481564" cy="433741"/>
          </a:xfrm>
          <a:prstGeom prst="rect">
            <a:avLst/>
          </a:prstGeom>
        </p:spPr>
      </p:pic>
    </p:spTree>
    <p:extLst>
      <p:ext uri="{BB962C8B-B14F-4D97-AF65-F5344CB8AC3E}">
        <p14:creationId xmlns:p14="http://schemas.microsoft.com/office/powerpoint/2010/main" val="670966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0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8472D307-145B-40B8-BB51-1FCD2147132E}"/>
              </a:ext>
            </a:extLst>
          </p:cNvPr>
          <p:cNvSpPr txBox="1"/>
          <p:nvPr/>
        </p:nvSpPr>
        <p:spPr>
          <a:xfrm>
            <a:off x="245158" y="464214"/>
            <a:ext cx="4572000" cy="461665"/>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Steps 5, 6 &amp; 7</a:t>
            </a:r>
          </a:p>
        </p:txBody>
      </p:sp>
      <p:sp>
        <p:nvSpPr>
          <p:cNvPr id="22" name="Speech Bubble: Rectangle 21">
            <a:extLst>
              <a:ext uri="{FF2B5EF4-FFF2-40B4-BE49-F238E27FC236}">
                <a16:creationId xmlns:a16="http://schemas.microsoft.com/office/drawing/2014/main" id="{30EAF086-3301-42B0-8BF9-63FD9749DF64}"/>
              </a:ext>
              <a:ext uri="{C183D7F6-B498-43B3-948B-1728B52AA6E4}">
                <adec:decorative xmlns:adec="http://schemas.microsoft.com/office/drawing/2017/decorative" val="1"/>
              </a:ext>
            </a:extLst>
          </p:cNvPr>
          <p:cNvSpPr/>
          <p:nvPr/>
        </p:nvSpPr>
        <p:spPr>
          <a:xfrm>
            <a:off x="776336" y="1889531"/>
            <a:ext cx="2495344" cy="4392947"/>
          </a:xfrm>
          <a:prstGeom prst="wedgeRectCallout">
            <a:avLst>
              <a:gd name="adj1" fmla="val 62500"/>
              <a:gd name="adj2" fmla="val 20830"/>
            </a:avLst>
          </a:prstGeom>
          <a:solidFill>
            <a:srgbClr val="2E5549"/>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Speech Bubble: Rectangle 15">
            <a:extLst>
              <a:ext uri="{FF2B5EF4-FFF2-40B4-BE49-F238E27FC236}">
                <a16:creationId xmlns:a16="http://schemas.microsoft.com/office/drawing/2014/main" id="{498BEB3F-A468-4AD9-A2A6-2B8A20254C09}"/>
              </a:ext>
              <a:ext uri="{C183D7F6-B498-43B3-948B-1728B52AA6E4}">
                <adec:decorative xmlns:adec="http://schemas.microsoft.com/office/drawing/2017/decorative" val="1"/>
              </a:ext>
            </a:extLst>
          </p:cNvPr>
          <p:cNvSpPr/>
          <p:nvPr/>
        </p:nvSpPr>
        <p:spPr>
          <a:xfrm>
            <a:off x="3253132" y="1889808"/>
            <a:ext cx="2495344" cy="4392947"/>
          </a:xfrm>
          <a:prstGeom prst="wedgeRectCallout">
            <a:avLst>
              <a:gd name="adj1" fmla="val 62500"/>
              <a:gd name="adj2" fmla="val 20830"/>
            </a:avLst>
          </a:prstGeom>
          <a:solidFill>
            <a:schemeClr val="accent6">
              <a:lumMod val="75000"/>
            </a:schemeClr>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Speech Bubble: Rectangle 9">
            <a:extLst>
              <a:ext uri="{FF2B5EF4-FFF2-40B4-BE49-F238E27FC236}">
                <a16:creationId xmlns:a16="http://schemas.microsoft.com/office/drawing/2014/main" id="{112FDA9C-D7E7-43AD-BB62-42B9E01E4844}"/>
              </a:ext>
              <a:ext uri="{C183D7F6-B498-43B3-948B-1728B52AA6E4}">
                <adec:decorative xmlns:adec="http://schemas.microsoft.com/office/drawing/2017/decorative" val="1"/>
              </a:ext>
            </a:extLst>
          </p:cNvPr>
          <p:cNvSpPr/>
          <p:nvPr/>
        </p:nvSpPr>
        <p:spPr>
          <a:xfrm>
            <a:off x="5767024" y="1889534"/>
            <a:ext cx="2495344" cy="4392946"/>
          </a:xfrm>
          <a:prstGeom prst="wedgeRectCallout">
            <a:avLst>
              <a:gd name="adj1" fmla="val 0"/>
              <a:gd name="adj2" fmla="val 0"/>
            </a:avLst>
          </a:prstGeom>
          <a:solidFill>
            <a:schemeClr val="accent1"/>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8" name="Graphic 27">
            <a:extLst>
              <a:ext uri="{FF2B5EF4-FFF2-40B4-BE49-F238E27FC236}">
                <a16:creationId xmlns:a16="http://schemas.microsoft.com/office/drawing/2014/main" id="{D5FA0221-5832-4706-8D82-FB4B2F6883E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6847" y="2467373"/>
            <a:ext cx="502779" cy="502779"/>
          </a:xfrm>
          <a:prstGeom prst="rect">
            <a:avLst/>
          </a:prstGeom>
          <a:effectLst>
            <a:outerShdw blurRad="50800" dist="38100" dir="5400000" algn="t" rotWithShape="0">
              <a:prstClr val="black">
                <a:alpha val="40000"/>
              </a:prstClr>
            </a:outerShdw>
          </a:effectLst>
        </p:spPr>
      </p:pic>
      <p:pic>
        <p:nvPicPr>
          <p:cNvPr id="30" name="Graphic 29">
            <a:extLst>
              <a:ext uri="{FF2B5EF4-FFF2-40B4-BE49-F238E27FC236}">
                <a16:creationId xmlns:a16="http://schemas.microsoft.com/office/drawing/2014/main" id="{9194B1CE-A0D8-4CE8-99AB-28F7CA39B7F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0838" y="2894944"/>
            <a:ext cx="502779" cy="502779"/>
          </a:xfrm>
          <a:prstGeom prst="rect">
            <a:avLst/>
          </a:prstGeom>
          <a:effectLst>
            <a:outerShdw blurRad="50800" dist="38100" dir="5400000" algn="t" rotWithShape="0">
              <a:prstClr val="black">
                <a:alpha val="40000"/>
              </a:prstClr>
            </a:outerShdw>
          </a:effectLst>
        </p:spPr>
      </p:pic>
      <p:pic>
        <p:nvPicPr>
          <p:cNvPr id="32" name="Graphic 31">
            <a:extLst>
              <a:ext uri="{FF2B5EF4-FFF2-40B4-BE49-F238E27FC236}">
                <a16:creationId xmlns:a16="http://schemas.microsoft.com/office/drawing/2014/main" id="{CAB00E0D-2876-4434-A74E-B401CE62561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5457" y="2884108"/>
            <a:ext cx="502779" cy="502779"/>
          </a:xfrm>
          <a:prstGeom prst="rect">
            <a:avLst/>
          </a:prstGeom>
          <a:effectLst>
            <a:outerShdw blurRad="50800" dist="38100" dir="5400000" algn="t" rotWithShape="0">
              <a:prstClr val="black">
                <a:alpha val="40000"/>
              </a:prstClr>
            </a:outerShdw>
          </a:effectLst>
        </p:spPr>
      </p:pic>
      <p:sp>
        <p:nvSpPr>
          <p:cNvPr id="33" name="TextBox 32">
            <a:extLst>
              <a:ext uri="{FF2B5EF4-FFF2-40B4-BE49-F238E27FC236}">
                <a16:creationId xmlns:a16="http://schemas.microsoft.com/office/drawing/2014/main" id="{ACCE1F7B-1AE8-4A89-A825-A8B12385383D}"/>
              </a:ext>
            </a:extLst>
          </p:cNvPr>
          <p:cNvSpPr txBox="1"/>
          <p:nvPr/>
        </p:nvSpPr>
        <p:spPr>
          <a:xfrm>
            <a:off x="792480" y="1931644"/>
            <a:ext cx="2479200" cy="523220"/>
          </a:xfrm>
          <a:prstGeom prst="rect">
            <a:avLst/>
          </a:prstGeom>
          <a:noFill/>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Step 5 – Other site conditions</a:t>
            </a:r>
          </a:p>
        </p:txBody>
      </p:sp>
      <p:sp>
        <p:nvSpPr>
          <p:cNvPr id="34" name="TextBox 33">
            <a:extLst>
              <a:ext uri="{FF2B5EF4-FFF2-40B4-BE49-F238E27FC236}">
                <a16:creationId xmlns:a16="http://schemas.microsoft.com/office/drawing/2014/main" id="{C1E3031A-6F92-49B5-86D2-DE7280990225}"/>
              </a:ext>
            </a:extLst>
          </p:cNvPr>
          <p:cNvSpPr txBox="1"/>
          <p:nvPr/>
        </p:nvSpPr>
        <p:spPr>
          <a:xfrm>
            <a:off x="792480" y="3523488"/>
            <a:ext cx="2479200" cy="2123658"/>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Observe other conditions of the site, Exposure to anthropogenic disturbance:</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Public Access</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Navigation</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Outfalls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Foraging</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Maintenance</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Trampling</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Artificial light at night</a:t>
            </a:r>
          </a:p>
        </p:txBody>
      </p:sp>
      <p:sp>
        <p:nvSpPr>
          <p:cNvPr id="35" name="TextBox 34">
            <a:extLst>
              <a:ext uri="{FF2B5EF4-FFF2-40B4-BE49-F238E27FC236}">
                <a16:creationId xmlns:a16="http://schemas.microsoft.com/office/drawing/2014/main" id="{78813C72-116E-4BE7-B43C-0489BB8F5C45}"/>
              </a:ext>
            </a:extLst>
          </p:cNvPr>
          <p:cNvSpPr txBox="1"/>
          <p:nvPr/>
        </p:nvSpPr>
        <p:spPr>
          <a:xfrm>
            <a:off x="3287824" y="1877108"/>
            <a:ext cx="2479200" cy="523220"/>
          </a:xfrm>
          <a:prstGeom prst="rect">
            <a:avLst/>
          </a:prstGeom>
          <a:noFill/>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Step 6 – Limiting factors on Biodiversity</a:t>
            </a:r>
          </a:p>
        </p:txBody>
      </p:sp>
      <p:sp>
        <p:nvSpPr>
          <p:cNvPr id="36" name="TextBox 35">
            <a:extLst>
              <a:ext uri="{FF2B5EF4-FFF2-40B4-BE49-F238E27FC236}">
                <a16:creationId xmlns:a16="http://schemas.microsoft.com/office/drawing/2014/main" id="{CBBFDD6A-716D-45B9-AC67-892AA366C7BB}"/>
              </a:ext>
            </a:extLst>
          </p:cNvPr>
          <p:cNvSpPr txBox="1"/>
          <p:nvPr/>
        </p:nvSpPr>
        <p:spPr>
          <a:xfrm>
            <a:off x="3264128" y="2526093"/>
            <a:ext cx="2479200" cy="1938992"/>
          </a:xfrm>
          <a:prstGeom prst="rect">
            <a:avLst/>
          </a:prstGeom>
          <a:noFill/>
        </p:spPr>
        <p:txBody>
          <a:bodyPr wrap="square" lIns="91440" tIns="45720" rIns="91440" bIns="45720" rtlCol="0" anchor="t">
            <a:spAutoFit/>
          </a:bodyPr>
          <a:lstStyle/>
          <a:p>
            <a:pPr marL="171450" indent="-171450" algn="l" rtl="0" fontAlgn="base">
              <a:buFont typeface="Arial" panose="020B0604020202020204" pitchFamily="34" charset="0"/>
              <a:buChar char="•"/>
            </a:pPr>
            <a:r>
              <a:rPr lang="en-GB" sz="1200" b="0" i="0" dirty="0">
                <a:solidFill>
                  <a:schemeClr val="bg1"/>
                </a:solidFill>
                <a:effectLst/>
                <a:latin typeface="Arial"/>
                <a:cs typeface="Arial"/>
              </a:rPr>
              <a:t>Identify deficit between the target biodiversity and the current condition? </a:t>
            </a:r>
          </a:p>
          <a:p>
            <a:pPr marL="171450" indent="-171450" fontAlgn="base">
              <a:buFont typeface="Arial" panose="020B0604020202020204" pitchFamily="34" charset="0"/>
              <a:buChar char="•"/>
            </a:pPr>
            <a:endParaRPr lang="en-GB" sz="1200" dirty="0">
              <a:solidFill>
                <a:schemeClr val="bg1"/>
              </a:solidFill>
              <a:latin typeface="Arial"/>
              <a:cs typeface="Arial"/>
            </a:endParaRPr>
          </a:p>
          <a:p>
            <a:pPr marL="171450" indent="-171450">
              <a:buFont typeface="Arial" panose="020B0604020202020204" pitchFamily="34" charset="0"/>
              <a:buChar char="•"/>
            </a:pPr>
            <a:r>
              <a:rPr lang="en-GB" sz="1200" b="0" i="0" dirty="0">
                <a:solidFill>
                  <a:schemeClr val="bg1"/>
                </a:solidFill>
                <a:effectLst/>
                <a:latin typeface="Arial"/>
                <a:cs typeface="Arial"/>
              </a:rPr>
              <a:t>Limited by intrinsic design features or extrinsic environmental parameters?</a:t>
            </a:r>
            <a:endParaRPr lang="en-GB" dirty="0">
              <a:solidFill>
                <a:schemeClr val="bg1"/>
              </a:solidFill>
            </a:endParaRPr>
          </a:p>
          <a:p>
            <a:pPr marL="171450" indent="-171450" fontAlgn="base">
              <a:buFont typeface="Arial" panose="020B0604020202020204" pitchFamily="34" charset="0"/>
              <a:buChar char="•"/>
            </a:pPr>
            <a:endParaRPr lang="en-GB" sz="1200" dirty="0">
              <a:solidFill>
                <a:schemeClr val="bg1"/>
              </a:solidFill>
              <a:latin typeface="Arial"/>
              <a:cs typeface="Arial"/>
            </a:endParaRPr>
          </a:p>
          <a:p>
            <a:pPr marL="171450" indent="-171450">
              <a:buFont typeface="Arial" panose="020B0604020202020204" pitchFamily="34" charset="0"/>
              <a:buChar char="•"/>
            </a:pPr>
            <a:r>
              <a:rPr lang="en-GB" sz="1200" dirty="0">
                <a:solidFill>
                  <a:schemeClr val="bg1"/>
                </a:solidFill>
                <a:latin typeface="Arial"/>
                <a:cs typeface="Arial"/>
              </a:rPr>
              <a:t>What is limiting biodiversity?</a:t>
            </a:r>
            <a:endParaRPr lang="en-GB" sz="1200" dirty="0">
              <a:solidFill>
                <a:schemeClr val="bg1"/>
              </a:solidFill>
              <a:latin typeface="Arial" panose="020B0604020202020204" pitchFamily="34" charset="0"/>
              <a:cs typeface="Arial"/>
            </a:endParaRPr>
          </a:p>
          <a:p>
            <a:pPr marL="171450" indent="-171450" fontAlgn="base">
              <a:buFont typeface="Arial" panose="020B0604020202020204" pitchFamily="34" charset="0"/>
              <a:buChar char="•"/>
            </a:pPr>
            <a:endParaRPr lang="en-GB" sz="1200" b="0" i="0" dirty="0">
              <a:solidFill>
                <a:schemeClr val="bg1"/>
              </a:solidFill>
              <a:effectLst/>
              <a:latin typeface="Arial" panose="020B0604020202020204" pitchFamily="34" charset="0"/>
              <a:cs typeface="Arial"/>
            </a:endParaRPr>
          </a:p>
        </p:txBody>
      </p:sp>
      <p:pic>
        <p:nvPicPr>
          <p:cNvPr id="37" name="Graphic 36">
            <a:extLst>
              <a:ext uri="{FF2B5EF4-FFF2-40B4-BE49-F238E27FC236}">
                <a16:creationId xmlns:a16="http://schemas.microsoft.com/office/drawing/2014/main" id="{8C1618F5-2E72-4615-BBA8-8A71A03A850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00360" y="4726253"/>
            <a:ext cx="616798" cy="616798"/>
          </a:xfrm>
          <a:prstGeom prst="rect">
            <a:avLst/>
          </a:prstGeom>
          <a:effectLst>
            <a:outerShdw blurRad="50800" dist="38100" dir="5400000" algn="t" rotWithShape="0">
              <a:prstClr val="black">
                <a:alpha val="40000"/>
              </a:prstClr>
            </a:outerShdw>
          </a:effectLst>
        </p:spPr>
      </p:pic>
      <p:pic>
        <p:nvPicPr>
          <p:cNvPr id="38" name="Graphic 37">
            <a:extLst>
              <a:ext uri="{FF2B5EF4-FFF2-40B4-BE49-F238E27FC236}">
                <a16:creationId xmlns:a16="http://schemas.microsoft.com/office/drawing/2014/main" id="{E0A4E5E2-4016-48D7-9679-A937D394FD2B}"/>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56541" y="5210842"/>
            <a:ext cx="616798" cy="616798"/>
          </a:xfrm>
          <a:prstGeom prst="rect">
            <a:avLst/>
          </a:prstGeom>
          <a:effectLst>
            <a:outerShdw blurRad="50800" dist="38100" dir="5400000" algn="t" rotWithShape="0">
              <a:prstClr val="black">
                <a:alpha val="40000"/>
              </a:prstClr>
            </a:outerShdw>
          </a:effectLst>
        </p:spPr>
      </p:pic>
      <p:pic>
        <p:nvPicPr>
          <p:cNvPr id="39" name="Graphic 38">
            <a:extLst>
              <a:ext uri="{FF2B5EF4-FFF2-40B4-BE49-F238E27FC236}">
                <a16:creationId xmlns:a16="http://schemas.microsoft.com/office/drawing/2014/main" id="{B434A224-4560-4444-AC67-1F616BD1B1AD}"/>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34116" y="5221705"/>
            <a:ext cx="616798" cy="616798"/>
          </a:xfrm>
          <a:prstGeom prst="rect">
            <a:avLst/>
          </a:prstGeom>
          <a:effectLst>
            <a:outerShdw blurRad="50800" dist="38100" dir="5400000" algn="t" rotWithShape="0">
              <a:prstClr val="black">
                <a:alpha val="40000"/>
              </a:prstClr>
            </a:outerShdw>
          </a:effectLst>
        </p:spPr>
      </p:pic>
      <p:sp>
        <p:nvSpPr>
          <p:cNvPr id="40" name="TextBox 39">
            <a:extLst>
              <a:ext uri="{FF2B5EF4-FFF2-40B4-BE49-F238E27FC236}">
                <a16:creationId xmlns:a16="http://schemas.microsoft.com/office/drawing/2014/main" id="{F1C8A6DD-2C84-4110-9CF3-0127415EFCE6}"/>
              </a:ext>
            </a:extLst>
          </p:cNvPr>
          <p:cNvSpPr txBox="1"/>
          <p:nvPr/>
        </p:nvSpPr>
        <p:spPr>
          <a:xfrm>
            <a:off x="5767024" y="1889534"/>
            <a:ext cx="2584496" cy="307777"/>
          </a:xfrm>
          <a:prstGeom prst="rect">
            <a:avLst/>
          </a:prstGeom>
          <a:noFill/>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Step 7 – Refine broad goals</a:t>
            </a:r>
          </a:p>
        </p:txBody>
      </p:sp>
      <p:sp>
        <p:nvSpPr>
          <p:cNvPr id="42" name="Shape 41">
            <a:extLst>
              <a:ext uri="{FF2B5EF4-FFF2-40B4-BE49-F238E27FC236}">
                <a16:creationId xmlns:a16="http://schemas.microsoft.com/office/drawing/2014/main" id="{29D7113F-C8ED-4152-8246-006D36098E7D}"/>
              </a:ext>
              <a:ext uri="{C183D7F6-B498-43B3-948B-1728B52AA6E4}">
                <adec:decorative xmlns:adec="http://schemas.microsoft.com/office/drawing/2017/decorative" val="1"/>
              </a:ext>
            </a:extLst>
          </p:cNvPr>
          <p:cNvSpPr/>
          <p:nvPr/>
        </p:nvSpPr>
        <p:spPr>
          <a:xfrm>
            <a:off x="5908305" y="3386887"/>
            <a:ext cx="2231485" cy="1785188"/>
          </a:xfrm>
          <a:prstGeom prst="funnel">
            <a:avLst/>
          </a:prstGeom>
          <a:solidFill>
            <a:schemeClr val="bg1">
              <a:alpha val="40000"/>
            </a:schemeClr>
          </a:solidFill>
          <a:ln>
            <a:solidFill>
              <a:schemeClr val="bg1"/>
            </a:solidFill>
          </a:ln>
          <a:effectLst>
            <a:outerShdw blurRad="50800" dist="38100" dir="5400000" algn="t" rotWithShape="0">
              <a:prstClr val="black">
                <a:alpha val="40000"/>
              </a:prstClr>
            </a:outerShdw>
          </a:effectLst>
        </p:spPr>
        <p:style>
          <a:lnRef idx="1">
            <a:schemeClr val="accent5">
              <a:hueOff val="0"/>
              <a:satOff val="0"/>
              <a:lumOff val="0"/>
              <a:alphaOff val="0"/>
            </a:schemeClr>
          </a:lnRef>
          <a:fillRef idx="1">
            <a:schemeClr val="accent5">
              <a:alpha val="40000"/>
              <a:tint val="40000"/>
              <a:hueOff val="0"/>
              <a:satOff val="0"/>
              <a:lumOff val="0"/>
              <a:alphaOff val="0"/>
            </a:schemeClr>
          </a:fillRef>
          <a:effectRef idx="0">
            <a:schemeClr val="accent5">
              <a:alpha val="4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4" name="Arrow: Up 43">
            <a:extLst>
              <a:ext uri="{FF2B5EF4-FFF2-40B4-BE49-F238E27FC236}">
                <a16:creationId xmlns:a16="http://schemas.microsoft.com/office/drawing/2014/main" id="{9A70F1F9-8082-42E4-9618-6FAE0C99C1BF}"/>
              </a:ext>
              <a:ext uri="{C183D7F6-B498-43B3-948B-1728B52AA6E4}">
                <adec:decorative xmlns:adec="http://schemas.microsoft.com/office/drawing/2017/decorative" val="1"/>
              </a:ext>
            </a:extLst>
          </p:cNvPr>
          <p:cNvSpPr/>
          <p:nvPr/>
        </p:nvSpPr>
        <p:spPr>
          <a:xfrm rot="10800000">
            <a:off x="6580015" y="3209546"/>
            <a:ext cx="786153" cy="860794"/>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E5033F3-C9B3-4CA4-9518-F7F51AAFD412}"/>
              </a:ext>
            </a:extLst>
          </p:cNvPr>
          <p:cNvSpPr txBox="1"/>
          <p:nvPr/>
        </p:nvSpPr>
        <p:spPr>
          <a:xfrm>
            <a:off x="6194687" y="2586973"/>
            <a:ext cx="1573856" cy="461665"/>
          </a:xfrm>
          <a:prstGeom prst="rect">
            <a:avLst/>
          </a:prstGeom>
          <a:noFill/>
        </p:spPr>
        <p:txBody>
          <a:bodyPr wrap="square" rtlCol="0">
            <a:spAutoFit/>
          </a:bodyPr>
          <a:lstStyle/>
          <a:p>
            <a:pPr algn="ctr"/>
            <a:r>
              <a:rPr lang="en-GB" sz="1200">
                <a:solidFill>
                  <a:schemeClr val="bg1"/>
                </a:solidFill>
                <a:latin typeface="Arial" panose="020B0604020202020204" pitchFamily="34" charset="0"/>
                <a:cs typeface="Arial" panose="020B0604020202020204" pitchFamily="34" charset="0"/>
              </a:rPr>
              <a:t> Filter Goals and Targets set in Step 1</a:t>
            </a:r>
          </a:p>
        </p:txBody>
      </p:sp>
      <p:sp>
        <p:nvSpPr>
          <p:cNvPr id="46" name="TextBox 45">
            <a:extLst>
              <a:ext uri="{FF2B5EF4-FFF2-40B4-BE49-F238E27FC236}">
                <a16:creationId xmlns:a16="http://schemas.microsoft.com/office/drawing/2014/main" id="{3A030BDD-B40E-4F74-A66E-767E6B1F822C}"/>
              </a:ext>
            </a:extLst>
          </p:cNvPr>
          <p:cNvSpPr txBox="1"/>
          <p:nvPr/>
        </p:nvSpPr>
        <p:spPr>
          <a:xfrm>
            <a:off x="5989406" y="5199573"/>
            <a:ext cx="2034436" cy="646331"/>
          </a:xfrm>
          <a:prstGeom prst="rect">
            <a:avLst/>
          </a:prstGeom>
          <a:noFill/>
        </p:spPr>
        <p:txBody>
          <a:bodyPr wrap="square" rtlCol="0">
            <a:spAutoFit/>
          </a:bodyPr>
          <a:lstStyle/>
          <a:p>
            <a:pPr algn="ctr"/>
            <a:r>
              <a:rPr lang="en-GB" sz="1200">
                <a:solidFill>
                  <a:schemeClr val="bg1"/>
                </a:solidFill>
                <a:latin typeface="Arial" panose="020B0604020202020204" pitchFamily="34" charset="0"/>
                <a:cs typeface="Arial" panose="020B0604020202020204" pitchFamily="34" charset="0"/>
              </a:rPr>
              <a:t>Outcome</a:t>
            </a:r>
          </a:p>
          <a:p>
            <a:pPr algn="ctr"/>
            <a:r>
              <a:rPr lang="en-GB" sz="1200" b="1">
                <a:solidFill>
                  <a:schemeClr val="bg1"/>
                </a:solidFill>
                <a:latin typeface="Arial" panose="020B0604020202020204" pitchFamily="34" charset="0"/>
                <a:cs typeface="Arial" panose="020B0604020202020204" pitchFamily="34" charset="0"/>
              </a:rPr>
              <a:t>Measurable</a:t>
            </a:r>
            <a:r>
              <a:rPr lang="en-GB" sz="1200">
                <a:solidFill>
                  <a:schemeClr val="bg1"/>
                </a:solidFill>
                <a:latin typeface="Arial" panose="020B0604020202020204" pitchFamily="34" charset="0"/>
                <a:cs typeface="Arial" panose="020B0604020202020204" pitchFamily="34" charset="0"/>
              </a:rPr>
              <a:t> and </a:t>
            </a:r>
            <a:r>
              <a:rPr lang="en-GB" sz="1200" b="1">
                <a:solidFill>
                  <a:schemeClr val="bg1"/>
                </a:solidFill>
                <a:latin typeface="Arial" panose="020B0604020202020204" pitchFamily="34" charset="0"/>
                <a:cs typeface="Arial" panose="020B0604020202020204" pitchFamily="34" charset="0"/>
              </a:rPr>
              <a:t>Realistic</a:t>
            </a:r>
            <a:r>
              <a:rPr lang="en-GB" sz="1200">
                <a:solidFill>
                  <a:schemeClr val="bg1"/>
                </a:solidFill>
                <a:latin typeface="Arial" panose="020B0604020202020204" pitchFamily="34" charset="0"/>
                <a:cs typeface="Arial" panose="020B0604020202020204" pitchFamily="34" charset="0"/>
              </a:rPr>
              <a:t> Objectives</a:t>
            </a:r>
          </a:p>
        </p:txBody>
      </p:sp>
      <p:pic>
        <p:nvPicPr>
          <p:cNvPr id="3" name="Slide 19" descr="press space to play audio">
            <a:hlinkClick r:id="" action="ppaction://media"/>
            <a:extLst>
              <a:ext uri="{FF2B5EF4-FFF2-40B4-BE49-F238E27FC236}">
                <a16:creationId xmlns:a16="http://schemas.microsoft.com/office/drawing/2014/main" id="{659B45BF-D399-4246-90FF-897E5FA1648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5107" y="6320900"/>
            <a:ext cx="468269" cy="428765"/>
          </a:xfrm>
          <a:prstGeom prst="rect">
            <a:avLst/>
          </a:prstGeom>
        </p:spPr>
      </p:pic>
    </p:spTree>
    <p:extLst>
      <p:ext uri="{BB962C8B-B14F-4D97-AF65-F5344CB8AC3E}">
        <p14:creationId xmlns:p14="http://schemas.microsoft.com/office/powerpoint/2010/main" val="3226457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2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8472D307-145B-40B8-BB51-1FCD2147132E}"/>
              </a:ext>
            </a:extLst>
          </p:cNvPr>
          <p:cNvSpPr txBox="1"/>
          <p:nvPr/>
        </p:nvSpPr>
        <p:spPr>
          <a:xfrm>
            <a:off x="310999" y="510865"/>
            <a:ext cx="6121162" cy="1079783"/>
          </a:xfrm>
          <a:prstGeom prst="rect">
            <a:avLst/>
          </a:prstGeom>
          <a:noFill/>
        </p:spPr>
        <p:txBody>
          <a:bodyPr wrap="square" lIns="91440" tIns="45720" rIns="91440" bIns="45720" anchor="t">
            <a:spAutoFit/>
          </a:bodyPr>
          <a:lstStyle/>
          <a:p>
            <a:pPr>
              <a:spcBef>
                <a:spcPts val="500"/>
              </a:spcBef>
              <a:defRPr sz="1800" b="0" i="0" u="none" strike="noStrike" kern="0" cap="none" spc="0" baseline="0">
                <a:solidFill>
                  <a:srgbClr val="000000"/>
                </a:solidFill>
                <a:uFillTx/>
              </a:defRPr>
            </a:pPr>
            <a:r>
              <a:rPr lang="en-GB" sz="2000" b="1" dirty="0">
                <a:solidFill>
                  <a:srgbClr val="005541"/>
                </a:solidFill>
                <a:latin typeface="Arial" panose="020B0604020202020204" pitchFamily="34" charset="0"/>
                <a:cs typeface="Arial" panose="020B0604020202020204" pitchFamily="34" charset="0"/>
              </a:rPr>
              <a:t>Example</a:t>
            </a:r>
          </a:p>
          <a:p>
            <a:pPr>
              <a:spcBef>
                <a:spcPts val="500"/>
              </a:spcBef>
              <a:defRPr sz="1800" b="0" i="0" u="none" strike="noStrike" kern="0" cap="none" spc="0" baseline="0">
                <a:solidFill>
                  <a:srgbClr val="000000"/>
                </a:solidFill>
                <a:uFillTx/>
              </a:defRPr>
            </a:pPr>
            <a:r>
              <a:rPr lang="en-GB" b="1" dirty="0">
                <a:solidFill>
                  <a:srgbClr val="005541"/>
                </a:solidFill>
                <a:latin typeface="Arial"/>
                <a:cs typeface="Arial"/>
              </a:rPr>
              <a:t>Step 1 – High level objective: </a:t>
            </a:r>
            <a:r>
              <a:rPr lang="en-GB" b="0" i="0" dirty="0">
                <a:solidFill>
                  <a:srgbClr val="000000"/>
                </a:solidFill>
                <a:effectLst/>
                <a:latin typeface="Arial"/>
                <a:cs typeface="Arial"/>
              </a:rPr>
              <a:t>promote colonisation of general </a:t>
            </a:r>
            <a:r>
              <a:rPr lang="en-GB" b="0" i="0" dirty="0" err="1">
                <a:solidFill>
                  <a:srgbClr val="000000"/>
                </a:solidFill>
                <a:effectLst/>
                <a:latin typeface="Arial"/>
                <a:cs typeface="Arial"/>
              </a:rPr>
              <a:t>sealife</a:t>
            </a:r>
            <a:r>
              <a:rPr lang="en-GB" b="0" i="0" dirty="0">
                <a:solidFill>
                  <a:srgbClr val="000000"/>
                </a:solidFill>
                <a:effectLst/>
                <a:latin typeface="Arial"/>
                <a:cs typeface="Arial"/>
              </a:rPr>
              <a:t> on a seawall</a:t>
            </a:r>
            <a:r>
              <a:rPr lang="en-GB" dirty="0">
                <a:solidFill>
                  <a:srgbClr val="000000"/>
                </a:solidFill>
                <a:latin typeface="Arial"/>
                <a:cs typeface="Arial"/>
              </a:rPr>
              <a:t> </a:t>
            </a:r>
            <a:r>
              <a:rPr lang="en-GB" b="1" dirty="0">
                <a:solidFill>
                  <a:srgbClr val="005541"/>
                </a:solidFill>
                <a:latin typeface="Arial"/>
                <a:cs typeface="Arial"/>
              </a:rPr>
              <a:t> </a:t>
            </a:r>
            <a:r>
              <a:rPr lang="en-GB" sz="2000" b="1" dirty="0">
                <a:solidFill>
                  <a:srgbClr val="005541"/>
                </a:solidFill>
                <a:latin typeface="Arial"/>
                <a:cs typeface="Arial"/>
              </a:rPr>
              <a:t> </a:t>
            </a:r>
            <a:endParaRPr lang="en-GB" sz="2000" b="1" dirty="0">
              <a:solidFill>
                <a:srgbClr val="00554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AFE30C3-32E1-4FAA-BB5C-220821A8620F}"/>
              </a:ext>
            </a:extLst>
          </p:cNvPr>
          <p:cNvSpPr txBox="1"/>
          <p:nvPr/>
        </p:nvSpPr>
        <p:spPr>
          <a:xfrm>
            <a:off x="237108" y="2370119"/>
            <a:ext cx="5122292" cy="3672800"/>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b="1" dirty="0">
                <a:solidFill>
                  <a:srgbClr val="005541"/>
                </a:solidFill>
                <a:latin typeface="Arial" panose="020B0604020202020204" pitchFamily="34" charset="0"/>
                <a:cs typeface="Arial" panose="020B0604020202020204" pitchFamily="34" charset="0"/>
              </a:rPr>
              <a:t>Step 7 – Refined objective: </a:t>
            </a:r>
          </a:p>
          <a:p>
            <a:pPr marL="342900" indent="-342900">
              <a:spcBef>
                <a:spcPts val="500"/>
              </a:spcBef>
              <a:buFontTx/>
              <a:buChar char="-"/>
              <a:defRPr sz="1800" b="0" i="0" u="none" strike="noStrike" kern="0" cap="none" spc="0" baseline="0">
                <a:solidFill>
                  <a:srgbClr val="000000"/>
                </a:solidFill>
                <a:uFillTx/>
              </a:defRPr>
            </a:pPr>
            <a:r>
              <a:rPr lang="en-GB" b="0" i="0" dirty="0">
                <a:solidFill>
                  <a:srgbClr val="000000"/>
                </a:solidFill>
                <a:effectLst/>
                <a:latin typeface="Arial" panose="020B0604020202020204" pitchFamily="34" charset="0"/>
              </a:rPr>
              <a:t>Promote colonisation of certain species of algae and limpets that thrive in intertidal environment with low wave exposure</a:t>
            </a:r>
          </a:p>
          <a:p>
            <a:pPr marL="342900" indent="-342900">
              <a:spcBef>
                <a:spcPts val="500"/>
              </a:spcBef>
              <a:buFontTx/>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Create water retention features because in a location nearby it was successful and can be used as a control site</a:t>
            </a:r>
          </a:p>
          <a:p>
            <a:pPr marL="342900" indent="-342900">
              <a:spcBef>
                <a:spcPts val="500"/>
              </a:spcBef>
              <a:buFontTx/>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Place new features at a certain level within the tidal range in an accessible location to allow for monitoring </a:t>
            </a:r>
          </a:p>
          <a:p>
            <a:pPr marL="342900" indent="-342900">
              <a:spcBef>
                <a:spcPts val="500"/>
              </a:spcBef>
              <a:buFontTx/>
              <a:buChar char="-"/>
              <a:defRPr sz="1800" b="0" i="0" u="none" strike="noStrike" kern="0" cap="none" spc="0" baseline="0">
                <a:solidFill>
                  <a:srgbClr val="000000"/>
                </a:solidFill>
                <a:uFillTx/>
              </a:defRPr>
            </a:pPr>
            <a:r>
              <a:rPr lang="en-GB" dirty="0">
                <a:solidFill>
                  <a:srgbClr val="000000"/>
                </a:solidFill>
                <a:latin typeface="Arial" panose="020B0604020202020204" pitchFamily="34" charset="0"/>
                <a:cs typeface="Arial" panose="020B0604020202020204" pitchFamily="34" charset="0"/>
              </a:rPr>
              <a:t>Organise community engagement session to gather support</a:t>
            </a:r>
            <a:endParaRPr lang="en-GB" b="1" dirty="0">
              <a:solidFill>
                <a:srgbClr val="005541"/>
              </a:solidFill>
              <a:latin typeface="Arial" panose="020B0604020202020204" pitchFamily="34" charset="0"/>
              <a:cs typeface="Arial" panose="020B0604020202020204" pitchFamily="34" charset="0"/>
            </a:endParaRPr>
          </a:p>
        </p:txBody>
      </p:sp>
      <p:pic>
        <p:nvPicPr>
          <p:cNvPr id="7" name="Picture 6" descr="seawall with two vertipools">
            <a:extLst>
              <a:ext uri="{FF2B5EF4-FFF2-40B4-BE49-F238E27FC236}">
                <a16:creationId xmlns:a16="http://schemas.microsoft.com/office/drawing/2014/main" id="{D43BB2F3-9026-4C7A-9B7B-8D5ED21E6D62}"/>
              </a:ext>
            </a:extLst>
          </p:cNvPr>
          <p:cNvPicPr>
            <a:picLocks noChangeAspect="1"/>
          </p:cNvPicPr>
          <p:nvPr/>
        </p:nvPicPr>
        <p:blipFill>
          <a:blip r:embed="rId5"/>
          <a:stretch>
            <a:fillRect/>
          </a:stretch>
        </p:blipFill>
        <p:spPr>
          <a:xfrm>
            <a:off x="5932304" y="2750094"/>
            <a:ext cx="3097949" cy="3532386"/>
          </a:xfrm>
          <a:prstGeom prst="rect">
            <a:avLst/>
          </a:prstGeom>
        </p:spPr>
      </p:pic>
      <p:pic>
        <p:nvPicPr>
          <p:cNvPr id="3" name="Slide 20" descr="press space to play audio">
            <a:hlinkClick r:id="" action="ppaction://media"/>
            <a:extLst>
              <a:ext uri="{FF2B5EF4-FFF2-40B4-BE49-F238E27FC236}">
                <a16:creationId xmlns:a16="http://schemas.microsoft.com/office/drawing/2014/main" id="{34D515B9-5487-4F21-8A64-1B45036236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649" y="6285864"/>
            <a:ext cx="503254" cy="421067"/>
          </a:xfrm>
          <a:prstGeom prst="rect">
            <a:avLst/>
          </a:prstGeom>
        </p:spPr>
      </p:pic>
    </p:spTree>
    <p:extLst>
      <p:ext uri="{BB962C8B-B14F-4D97-AF65-F5344CB8AC3E}">
        <p14:creationId xmlns:p14="http://schemas.microsoft.com/office/powerpoint/2010/main" val="1498970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9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180975" y="485952"/>
            <a:ext cx="6615556"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8 – Identifying ecological interventions </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11" name="TextBox 10">
            <a:extLst>
              <a:ext uri="{FF2B5EF4-FFF2-40B4-BE49-F238E27FC236}">
                <a16:creationId xmlns:a16="http://schemas.microsoft.com/office/drawing/2014/main" id="{38E0B3D6-DFCA-4D0B-B9A1-40D839DB5505}"/>
              </a:ext>
            </a:extLst>
          </p:cNvPr>
          <p:cNvSpPr txBox="1"/>
          <p:nvPr/>
        </p:nvSpPr>
        <p:spPr>
          <a:xfrm>
            <a:off x="574038" y="1827689"/>
            <a:ext cx="3860801"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When assessing the interventions the following may be considered:</a:t>
            </a:r>
          </a:p>
        </p:txBody>
      </p:sp>
      <p:sp>
        <p:nvSpPr>
          <p:cNvPr id="7" name="Flowchart: Off-page Connector 6">
            <a:extLst>
              <a:ext uri="{FF2B5EF4-FFF2-40B4-BE49-F238E27FC236}">
                <a16:creationId xmlns:a16="http://schemas.microsoft.com/office/drawing/2014/main" id="{490C925D-DCD1-4CBB-AE62-A94348242BBF}"/>
              </a:ext>
              <a:ext uri="{C183D7F6-B498-43B3-948B-1728B52AA6E4}">
                <adec:decorative xmlns:adec="http://schemas.microsoft.com/office/drawing/2017/decorative" val="1"/>
              </a:ext>
            </a:extLst>
          </p:cNvPr>
          <p:cNvSpPr/>
          <p:nvPr/>
        </p:nvSpPr>
        <p:spPr>
          <a:xfrm rot="16200000">
            <a:off x="1627150" y="1564904"/>
            <a:ext cx="1754582" cy="3586483"/>
          </a:xfrm>
          <a:prstGeom prst="flowChartOffpageConnector">
            <a:avLst/>
          </a:prstGeom>
          <a:solidFill>
            <a:srgbClr val="005541"/>
          </a:solidFill>
          <a:ln>
            <a:solidFill>
              <a:srgbClr val="00554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Off-page Connector 8">
            <a:extLst>
              <a:ext uri="{FF2B5EF4-FFF2-40B4-BE49-F238E27FC236}">
                <a16:creationId xmlns:a16="http://schemas.microsoft.com/office/drawing/2014/main" id="{62DB3A6D-2B5B-4292-8FE3-9F499FC33F81}"/>
              </a:ext>
              <a:ext uri="{C183D7F6-B498-43B3-948B-1728B52AA6E4}">
                <adec:decorative xmlns:adec="http://schemas.microsoft.com/office/drawing/2017/decorative" val="1"/>
              </a:ext>
            </a:extLst>
          </p:cNvPr>
          <p:cNvSpPr/>
          <p:nvPr/>
        </p:nvSpPr>
        <p:spPr>
          <a:xfrm rot="16200000">
            <a:off x="1627149" y="3632093"/>
            <a:ext cx="1754582" cy="3586480"/>
          </a:xfrm>
          <a:prstGeom prst="flowChartOffpageConnector">
            <a:avLst/>
          </a:prstGeom>
          <a:solidFill>
            <a:srgbClr val="005541"/>
          </a:solidFill>
          <a:ln>
            <a:solidFill>
              <a:srgbClr val="00554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D65F8C5-9F3E-4F60-B9C6-A4755C94BBCD}"/>
              </a:ext>
            </a:extLst>
          </p:cNvPr>
          <p:cNvSpPr txBox="1"/>
          <p:nvPr/>
        </p:nvSpPr>
        <p:spPr>
          <a:xfrm>
            <a:off x="749296" y="2518594"/>
            <a:ext cx="3162304" cy="1754326"/>
          </a:xfrm>
          <a:prstGeom prst="rect">
            <a:avLst/>
          </a:prstGeom>
          <a:noFill/>
        </p:spPr>
        <p:txBody>
          <a:bodyPr wrap="square" rtlCol="0">
            <a:spAutoFit/>
          </a:bodyPr>
          <a:lstStyle/>
          <a:p>
            <a:pPr marL="171450" indent="-171450">
              <a:buFont typeface="Arial" panose="020B0604020202020204" pitchFamily="34" charset="0"/>
              <a:buChar char="•"/>
            </a:pPr>
            <a:r>
              <a:rPr lang="en-GB" sz="1200" b="1">
                <a:solidFill>
                  <a:schemeClr val="bg1"/>
                </a:solidFill>
                <a:latin typeface="Arial" panose="020B0604020202020204" pitchFamily="34" charset="0"/>
                <a:cs typeface="Arial" panose="020B0604020202020204" pitchFamily="34" charset="0"/>
              </a:rPr>
              <a:t>Intertidal Zone </a:t>
            </a:r>
            <a:r>
              <a:rPr lang="en-GB" sz="1200">
                <a:solidFill>
                  <a:schemeClr val="bg1"/>
                </a:solidFill>
                <a:latin typeface="Arial" panose="020B0604020202020204" pitchFamily="34" charset="0"/>
                <a:cs typeface="Arial" panose="020B0604020202020204" pitchFamily="34" charset="0"/>
              </a:rPr>
              <a:t>– Moisture and shade increased Sessile and mobile organisms. Water retention boosted the richness of Fish</a:t>
            </a:r>
          </a:p>
          <a:p>
            <a:endParaRPr lang="en-GB" sz="120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a:solidFill>
                  <a:schemeClr val="bg1"/>
                </a:solidFill>
                <a:latin typeface="Arial" panose="020B0604020202020204" pitchFamily="34" charset="0"/>
                <a:cs typeface="Arial" panose="020B0604020202020204" pitchFamily="34" charset="0"/>
              </a:rPr>
              <a:t>Subtidal zone </a:t>
            </a:r>
            <a:r>
              <a:rPr lang="en-GB" sz="1200">
                <a:solidFill>
                  <a:schemeClr val="bg1"/>
                </a:solidFill>
                <a:latin typeface="Arial" panose="020B0604020202020204" pitchFamily="34" charset="0"/>
                <a:cs typeface="Arial" panose="020B0604020202020204" pitchFamily="34" charset="0"/>
              </a:rPr>
              <a:t>– Small scale depressions provides refuge that was beneficial for Sessile organisms. Elevated structures increased abundance of Fish</a:t>
            </a:r>
          </a:p>
        </p:txBody>
      </p:sp>
      <p:sp>
        <p:nvSpPr>
          <p:cNvPr id="13" name="TextBox 12">
            <a:extLst>
              <a:ext uri="{FF2B5EF4-FFF2-40B4-BE49-F238E27FC236}">
                <a16:creationId xmlns:a16="http://schemas.microsoft.com/office/drawing/2014/main" id="{456EC471-E547-44DE-AF1A-040C1F2EAE87}"/>
              </a:ext>
            </a:extLst>
          </p:cNvPr>
          <p:cNvSpPr txBox="1"/>
          <p:nvPr/>
        </p:nvSpPr>
        <p:spPr>
          <a:xfrm>
            <a:off x="711199" y="4555132"/>
            <a:ext cx="3022601" cy="1877437"/>
          </a:xfrm>
          <a:prstGeom prst="rect">
            <a:avLst/>
          </a:prstGeom>
          <a:noFill/>
        </p:spPr>
        <p:txBody>
          <a:bodyPr wrap="square" rtlCol="0">
            <a:spAutoFit/>
          </a:bodyPr>
          <a:lstStyle/>
          <a:p>
            <a:pPr marL="171450" indent="-171450">
              <a:buFont typeface="Arial" panose="020B0604020202020204" pitchFamily="34" charset="0"/>
              <a:buChar char="•"/>
            </a:pPr>
            <a:endParaRPr lang="en-GB" sz="900" b="0" i="0">
              <a:solidFill>
                <a:srgbClr val="000000"/>
              </a:solidFill>
              <a:effectLst/>
              <a:latin typeface="Arial" panose="020B0604020202020204" pitchFamily="34" charset="0"/>
            </a:endParaRPr>
          </a:p>
          <a:p>
            <a:pPr marL="171450" indent="-171450">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Taxa that responded the most positively were those with body sizes matching dimension of interventions.</a:t>
            </a:r>
          </a:p>
          <a:p>
            <a:pPr marL="171450" indent="-171450">
              <a:buFont typeface="Arial" panose="020B0604020202020204" pitchFamily="34" charset="0"/>
              <a:buChar char="•"/>
            </a:pPr>
            <a:endParaRPr lang="en-GB" sz="120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A variety should be selected as different interventions enhance different groups of organisms. This helps promote more diverse ecosystems</a:t>
            </a:r>
          </a:p>
          <a:p>
            <a:pPr marL="171450" indent="-171450">
              <a:buFont typeface="Arial" panose="020B0604020202020204" pitchFamily="34" charset="0"/>
              <a:buChar char="•"/>
            </a:pPr>
            <a:endParaRPr lang="en-GB" sz="1100">
              <a:solidFill>
                <a:schemeClr val="bg1"/>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25FDD5D3-B618-4B8C-9996-8384B4DB42D0}"/>
              </a:ext>
            </a:extLst>
          </p:cNvPr>
          <p:cNvGraphicFramePr>
            <a:graphicFrameLocks noGrp="1"/>
          </p:cNvGraphicFramePr>
          <p:nvPr>
            <p:extLst>
              <p:ext uri="{D42A27DB-BD31-4B8C-83A1-F6EECF244321}">
                <p14:modId xmlns:p14="http://schemas.microsoft.com/office/powerpoint/2010/main" val="3908758159"/>
              </p:ext>
            </p:extLst>
          </p:nvPr>
        </p:nvGraphicFramePr>
        <p:xfrm>
          <a:off x="4709163" y="2286360"/>
          <a:ext cx="4174736" cy="3771541"/>
        </p:xfrm>
        <a:graphic>
          <a:graphicData uri="http://schemas.openxmlformats.org/drawingml/2006/table">
            <a:tbl>
              <a:tblPr firstRow="1"/>
              <a:tblGrid>
                <a:gridCol w="2087368">
                  <a:extLst>
                    <a:ext uri="{9D8B030D-6E8A-4147-A177-3AD203B41FA5}">
                      <a16:colId xmlns:a16="http://schemas.microsoft.com/office/drawing/2014/main" val="759097883"/>
                    </a:ext>
                  </a:extLst>
                </a:gridCol>
                <a:gridCol w="2087368">
                  <a:extLst>
                    <a:ext uri="{9D8B030D-6E8A-4147-A177-3AD203B41FA5}">
                      <a16:colId xmlns:a16="http://schemas.microsoft.com/office/drawing/2014/main" val="600638420"/>
                    </a:ext>
                  </a:extLst>
                </a:gridCol>
              </a:tblGrid>
              <a:tr h="302935">
                <a:tc>
                  <a:txBody>
                    <a:bodyPr/>
                    <a:lstStyle/>
                    <a:p>
                      <a:pPr algn="l" rtl="0" fontAlgn="ctr"/>
                      <a:r>
                        <a:rPr lang="en-GB" sz="900" b="1" i="0" u="none" strike="noStrike">
                          <a:solidFill>
                            <a:srgbClr val="FFFFFF"/>
                          </a:solidFill>
                          <a:effectLst/>
                          <a:latin typeface="Arial" panose="020B0604020202020204" pitchFamily="34" charset="0"/>
                        </a:rPr>
                        <a:t>Example of Interventions</a:t>
                      </a:r>
                      <a:r>
                        <a:rPr lang="en-GB" sz="900" b="0" i="0" u="none" strike="noStrike">
                          <a:solidFill>
                            <a:srgbClr val="FFFFFF"/>
                          </a:solidFill>
                          <a:effectLst/>
                          <a:latin typeface="Arial" panose="020B0604020202020204" pitchFamily="34" charset="0"/>
                        </a:rPr>
                        <a:t> </a:t>
                      </a:r>
                      <a:endParaRPr lang="en-GB" sz="900" b="1" i="0" u="none" strike="noStrike">
                        <a:solidFill>
                          <a:srgbClr val="FFFFFF"/>
                        </a:solidFill>
                        <a:effectLst/>
                        <a:latin typeface="Arial" panose="020B0604020202020204" pitchFamily="34" charset="0"/>
                      </a:endParaRPr>
                    </a:p>
                  </a:txBody>
                  <a:tcPr marL="9525" marR="9525" marT="9525" marB="0" anchor="ctr">
                    <a:lnL w="6350" cap="flat" cmpd="sng" algn="ctr">
                      <a:solidFill>
                        <a:srgbClr val="BFBFBF"/>
                      </a:solidFill>
                      <a:prstDash val="solid"/>
                      <a:round/>
                      <a:headEnd type="none" w="med" len="med"/>
                      <a:tailEnd type="none" w="med" len="med"/>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5541"/>
                    </a:solidFill>
                  </a:tcPr>
                </a:tc>
                <a:tc>
                  <a:txBody>
                    <a:bodyPr/>
                    <a:lstStyle/>
                    <a:p>
                      <a:pPr algn="l" rtl="0" fontAlgn="ctr"/>
                      <a:r>
                        <a:rPr lang="en-GB" sz="900" b="1" i="0" u="none" strike="noStrike">
                          <a:solidFill>
                            <a:srgbClr val="FFFFFF"/>
                          </a:solidFill>
                          <a:effectLst/>
                          <a:latin typeface="Arial" panose="020B0604020202020204" pitchFamily="34" charset="0"/>
                        </a:rPr>
                        <a:t> </a:t>
                      </a:r>
                    </a:p>
                  </a:txBody>
                  <a:tcPr marL="9525" marR="9525" marT="9525" marB="0" anchor="ctr">
                    <a:lnL>
                      <a:noFill/>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5541"/>
                    </a:solidFill>
                  </a:tcPr>
                </a:tc>
                <a:extLst>
                  <a:ext uri="{0D108BD9-81ED-4DB2-BD59-A6C34878D82A}">
                    <a16:rowId xmlns:a16="http://schemas.microsoft.com/office/drawing/2014/main" val="2003998567"/>
                  </a:ext>
                </a:extLst>
              </a:tr>
              <a:tr h="484696">
                <a:tc>
                  <a:txBody>
                    <a:bodyPr/>
                    <a:lstStyle/>
                    <a:p>
                      <a:pPr algn="l" rtl="0" fontAlgn="ctr"/>
                      <a:r>
                        <a:rPr lang="en-GB" sz="900" b="1" i="0" u="none" strike="noStrike">
                          <a:solidFill>
                            <a:srgbClr val="000000"/>
                          </a:solidFill>
                          <a:effectLst/>
                          <a:latin typeface="Arial" panose="020B0604020202020204" pitchFamily="34" charset="0"/>
                        </a:rPr>
                        <a:t>Use environmentally sensitive materials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rtl="0" fontAlgn="ctr"/>
                      <a:r>
                        <a:rPr lang="en-GB" sz="900" b="1" i="0" u="none" strike="noStrike" dirty="0">
                          <a:solidFill>
                            <a:srgbClr val="000000"/>
                          </a:solidFill>
                          <a:effectLst/>
                          <a:latin typeface="Arial" panose="020B0604020202020204" pitchFamily="34" charset="0"/>
                        </a:rPr>
                        <a:t>Textured surfaces</a:t>
                      </a:r>
                      <a:r>
                        <a:rPr lang="en-GB" sz="900" b="0" i="0" u="none" strike="noStrike" dirty="0">
                          <a:solidFill>
                            <a:srgbClr val="000000"/>
                          </a:solidFill>
                          <a:effectLst/>
                          <a:latin typeface="Arial" panose="020B0604020202020204" pitchFamily="34" charset="0"/>
                        </a:rPr>
                        <a:t> (Depressions and/or elevations ≤≤ 1mm)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680807648"/>
                  </a:ext>
                </a:extLst>
              </a:tr>
              <a:tr h="727044">
                <a:tc>
                  <a:txBody>
                    <a:bodyPr/>
                    <a:lstStyle/>
                    <a:p>
                      <a:pPr algn="l" rtl="0" fontAlgn="ctr"/>
                      <a:r>
                        <a:rPr lang="en-GB" sz="900" b="1" i="0" u="none" strike="noStrike" dirty="0">
                          <a:solidFill>
                            <a:srgbClr val="000000"/>
                          </a:solidFill>
                          <a:effectLst/>
                          <a:latin typeface="Arial" panose="020B0604020202020204" pitchFamily="34" charset="0"/>
                        </a:rPr>
                        <a:t>Create rock pools</a:t>
                      </a:r>
                      <a:r>
                        <a:rPr lang="en-GB" sz="900" b="0" i="0" u="none" strike="noStrike" dirty="0">
                          <a:solidFill>
                            <a:srgbClr val="000000"/>
                          </a:solidFill>
                          <a:effectLst/>
                          <a:latin typeface="Arial" panose="020B0604020202020204" pitchFamily="34" charset="0"/>
                        </a:rPr>
                        <a:t> (Retain water, depth &gt;50mm)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rtl="0" fontAlgn="ctr"/>
                      <a:r>
                        <a:rPr lang="en-GB" sz="900" b="1" i="0" u="none" strike="noStrike" dirty="0">
                          <a:solidFill>
                            <a:srgbClr val="000000"/>
                          </a:solidFill>
                          <a:effectLst/>
                          <a:latin typeface="Arial" panose="020B0604020202020204" pitchFamily="34" charset="0"/>
                        </a:rPr>
                        <a:t>Pit habitats</a:t>
                      </a:r>
                      <a:r>
                        <a:rPr lang="en-GB" sz="900" b="0" i="0" u="none" strike="noStrike" dirty="0">
                          <a:solidFill>
                            <a:srgbClr val="000000"/>
                          </a:solidFill>
                          <a:effectLst/>
                          <a:latin typeface="Arial" panose="020B0604020202020204" pitchFamily="34" charset="0"/>
                        </a:rPr>
                        <a:t> (Depressions with a length to width ratio ≤≤ 3:1 and depth &gt;50mm depth 1-50mm)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23575146"/>
                  </a:ext>
                </a:extLst>
              </a:tr>
              <a:tr h="727044">
                <a:tc>
                  <a:txBody>
                    <a:bodyPr/>
                    <a:lstStyle/>
                    <a:p>
                      <a:pPr algn="l" rtl="0" fontAlgn="ctr"/>
                      <a:r>
                        <a:rPr lang="en-GB" sz="900" b="1" i="0" u="none" strike="noStrike" dirty="0">
                          <a:solidFill>
                            <a:srgbClr val="000000"/>
                          </a:solidFill>
                          <a:effectLst/>
                          <a:latin typeface="Arial" panose="020B0604020202020204" pitchFamily="34" charset="0"/>
                        </a:rPr>
                        <a:t>Create groove habitats </a:t>
                      </a:r>
                      <a:r>
                        <a:rPr lang="en-GB" sz="900" b="0" i="0" u="none" strike="noStrike" dirty="0">
                          <a:solidFill>
                            <a:srgbClr val="000000"/>
                          </a:solidFill>
                          <a:effectLst/>
                          <a:latin typeface="Arial" panose="020B0604020202020204" pitchFamily="34" charset="0"/>
                        </a:rPr>
                        <a:t>(Depressions with a length to width ratio &gt;3:1 and depth 1-50mm)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rtl="0" fontAlgn="ctr"/>
                      <a:r>
                        <a:rPr lang="en-GB" sz="900" b="1" i="0" u="none" strike="noStrike" dirty="0">
                          <a:solidFill>
                            <a:srgbClr val="000000"/>
                          </a:solidFill>
                          <a:effectLst/>
                          <a:latin typeface="Arial" panose="020B0604020202020204" pitchFamily="34" charset="0"/>
                        </a:rPr>
                        <a:t>Create hole habitats </a:t>
                      </a:r>
                      <a:r>
                        <a:rPr lang="en-GB" sz="900" b="0" i="0" u="none" strike="noStrike" dirty="0">
                          <a:solidFill>
                            <a:srgbClr val="000000"/>
                          </a:solidFill>
                          <a:effectLst/>
                          <a:latin typeface="Arial" panose="020B0604020202020204" pitchFamily="34" charset="0"/>
                        </a:rPr>
                        <a:t>(Do not retain water, depressions with a length to width ratio ≤≤ 3:1 and depth &gt;50mm)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787071875"/>
                  </a:ext>
                </a:extLst>
              </a:tr>
              <a:tr h="484696">
                <a:tc>
                  <a:txBody>
                    <a:bodyPr/>
                    <a:lstStyle/>
                    <a:p>
                      <a:pPr algn="l" rtl="0" fontAlgn="ctr"/>
                      <a:r>
                        <a:rPr lang="en-GB" sz="900" b="1" i="0" u="none" strike="noStrike">
                          <a:solidFill>
                            <a:srgbClr val="000000"/>
                          </a:solidFill>
                          <a:effectLst/>
                          <a:latin typeface="Arial" panose="020B0604020202020204" pitchFamily="34" charset="0"/>
                        </a:rPr>
                        <a:t>Create swim through habitats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rtl="0" fontAlgn="ctr"/>
                      <a:r>
                        <a:rPr lang="en-GB" sz="900" b="1" i="0" u="none" strike="noStrike" dirty="0">
                          <a:solidFill>
                            <a:srgbClr val="000000"/>
                          </a:solidFill>
                          <a:effectLst/>
                          <a:latin typeface="Arial" panose="020B0604020202020204" pitchFamily="34" charset="0"/>
                        </a:rPr>
                        <a:t>Create crevice habitats</a:t>
                      </a:r>
                      <a:r>
                        <a:rPr lang="en-GB" sz="900" b="0" i="0" u="none" strike="noStrike" dirty="0">
                          <a:solidFill>
                            <a:srgbClr val="000000"/>
                          </a:solidFill>
                          <a:effectLst/>
                          <a:latin typeface="Arial" panose="020B0604020202020204" pitchFamily="34" charset="0"/>
                        </a:rPr>
                        <a:t> (Depressions with a length to width ratio &gt;3:1 and depth &gt;50mm)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672242826"/>
                  </a:ext>
                </a:extLst>
              </a:tr>
              <a:tr h="484696">
                <a:tc>
                  <a:txBody>
                    <a:bodyPr/>
                    <a:lstStyle/>
                    <a:p>
                      <a:pPr algn="l" rtl="0" fontAlgn="ctr"/>
                      <a:r>
                        <a:rPr lang="en-GB" sz="900" b="1" i="0" u="none" strike="noStrike" dirty="0">
                          <a:solidFill>
                            <a:srgbClr val="000000"/>
                          </a:solidFill>
                          <a:effectLst/>
                          <a:latin typeface="Arial" panose="020B0604020202020204" pitchFamily="34" charset="0"/>
                        </a:rPr>
                        <a:t>Create protrusions</a:t>
                      </a:r>
                      <a:r>
                        <a:rPr lang="en-GB" sz="900" b="0" i="0" u="none" strike="noStrike" dirty="0">
                          <a:solidFill>
                            <a:srgbClr val="000000"/>
                          </a:solidFill>
                          <a:effectLst/>
                          <a:latin typeface="Arial" panose="020B0604020202020204" pitchFamily="34" charset="0"/>
                        </a:rPr>
                        <a:t> (Protrusion with a length to width ratio ≤ 3:1)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rtl="0" fontAlgn="ctr"/>
                      <a:r>
                        <a:rPr lang="en-GB" sz="900" b="1" i="0" u="none" strike="noStrike" dirty="0">
                          <a:solidFill>
                            <a:srgbClr val="000000"/>
                          </a:solidFill>
                          <a:effectLst/>
                          <a:latin typeface="Arial" panose="020B0604020202020204" pitchFamily="34" charset="0"/>
                        </a:rPr>
                        <a:t>Create ledges or ridges </a:t>
                      </a:r>
                      <a:r>
                        <a:rPr lang="en-GB" sz="900" b="0" i="0" u="none" strike="noStrike" dirty="0">
                          <a:solidFill>
                            <a:srgbClr val="000000"/>
                          </a:solidFill>
                          <a:effectLst/>
                          <a:latin typeface="Arial" panose="020B0604020202020204" pitchFamily="34" charset="0"/>
                        </a:rPr>
                        <a:t>(Protrusion with a length to width ratio &gt; 3:1)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76534167"/>
                  </a:ext>
                </a:extLst>
              </a:tr>
              <a:tr h="560430">
                <a:tc>
                  <a:txBody>
                    <a:bodyPr/>
                    <a:lstStyle/>
                    <a:p>
                      <a:pPr algn="l" rtl="0" fontAlgn="ctr"/>
                      <a:r>
                        <a:rPr lang="en-GB" sz="900" b="1" i="0" u="none" strike="noStrike" dirty="0">
                          <a:solidFill>
                            <a:srgbClr val="000000"/>
                          </a:solidFill>
                          <a:effectLst/>
                          <a:latin typeface="Arial" panose="020B0604020202020204" pitchFamily="34" charset="0"/>
                        </a:rPr>
                        <a:t>Create flexible habitats</a:t>
                      </a:r>
                      <a:r>
                        <a:rPr lang="en-GB" sz="900" b="0" i="0" u="none" strike="noStrike" dirty="0">
                          <a:solidFill>
                            <a:srgbClr val="000000"/>
                          </a:solidFill>
                          <a:effectLst/>
                          <a:latin typeface="Arial" panose="020B0604020202020204" pitchFamily="34" charset="0"/>
                        </a:rPr>
                        <a:t> (Materials such as rope, ribbon or twine)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FFFFF"/>
                    </a:solidFill>
                  </a:tcPr>
                </a:tc>
                <a:tc>
                  <a:txBody>
                    <a:bodyPr/>
                    <a:lstStyle/>
                    <a:p>
                      <a:pPr algn="l" fontAlgn="t"/>
                      <a:r>
                        <a:rPr lang="en-GB" sz="900" b="0" i="0" u="none" strike="noStrike" dirty="0">
                          <a:solidFill>
                            <a:srgbClr val="000000"/>
                          </a:solidFill>
                          <a:effectLst/>
                          <a:latin typeface="Arial" panose="020B0604020202020204" pitchFamily="34" charset="0"/>
                        </a:rPr>
                        <a:t> </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07300567"/>
                  </a:ext>
                </a:extLst>
              </a:tr>
            </a:tbl>
          </a:graphicData>
        </a:graphic>
      </p:graphicFrame>
      <p:pic>
        <p:nvPicPr>
          <p:cNvPr id="4" name="Slide 20" descr="press space to play audio">
            <a:hlinkClick r:id="" action="ppaction://media"/>
            <a:extLst>
              <a:ext uri="{FF2B5EF4-FFF2-40B4-BE49-F238E27FC236}">
                <a16:creationId xmlns:a16="http://schemas.microsoft.com/office/drawing/2014/main" id="{580B941C-2554-4FA0-8C30-744286C437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257" y="6302624"/>
            <a:ext cx="406400" cy="406400"/>
          </a:xfrm>
          <a:prstGeom prst="rect">
            <a:avLst/>
          </a:prstGeom>
        </p:spPr>
      </p:pic>
    </p:spTree>
    <p:extLst>
      <p:ext uri="{BB962C8B-B14F-4D97-AF65-F5344CB8AC3E}">
        <p14:creationId xmlns:p14="http://schemas.microsoft.com/office/powerpoint/2010/main" val="3983844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3F9E-DC83-4659-AB90-2CC842350F11}"/>
              </a:ext>
            </a:extLst>
          </p:cNvPr>
          <p:cNvSpPr>
            <a:spLocks noGrp="1"/>
          </p:cNvSpPr>
          <p:nvPr>
            <p:ph type="title"/>
          </p:nvPr>
        </p:nvSpPr>
        <p:spPr/>
        <p:txBody>
          <a:bodyPr/>
          <a:lstStyle/>
          <a:p>
            <a:r>
              <a:rPr lang="en-GB" dirty="0"/>
              <a:t>Table of Contents</a:t>
            </a:r>
          </a:p>
        </p:txBody>
      </p:sp>
      <p:sp>
        <p:nvSpPr>
          <p:cNvPr id="10" name="TextBox 9">
            <a:extLst>
              <a:ext uri="{FF2B5EF4-FFF2-40B4-BE49-F238E27FC236}">
                <a16:creationId xmlns:a16="http://schemas.microsoft.com/office/drawing/2014/main" id="{EF0E901A-EA7D-4B86-8F25-D5CAB3CB749C}"/>
              </a:ext>
            </a:extLst>
          </p:cNvPr>
          <p:cNvSpPr txBox="1"/>
          <p:nvPr/>
        </p:nvSpPr>
        <p:spPr>
          <a:xfrm>
            <a:off x="320954" y="1064478"/>
            <a:ext cx="1844731" cy="261610"/>
          </a:xfrm>
          <a:prstGeom prst="rect">
            <a:avLst/>
          </a:prstGeom>
          <a:noFill/>
        </p:spPr>
        <p:txBody>
          <a:bodyPr wrap="square" rtlCol="0">
            <a:spAutoFit/>
          </a:bodyPr>
          <a:lstStyle/>
          <a:p>
            <a:r>
              <a:rPr lang="en-GB" sz="1100" b="1" dirty="0">
                <a:solidFill>
                  <a:srgbClr val="2E5549"/>
                </a:solidFill>
                <a:latin typeface="Arial" panose="020B0604020202020204" pitchFamily="34" charset="0"/>
                <a:cs typeface="Arial" panose="020B0604020202020204" pitchFamily="34" charset="0"/>
              </a:rPr>
              <a:t>Click to select section</a:t>
            </a:r>
          </a:p>
        </p:txBody>
      </p:sp>
      <p:sp>
        <p:nvSpPr>
          <p:cNvPr id="18" name="Rectangle 17">
            <a:extLst>
              <a:ext uri="{FF2B5EF4-FFF2-40B4-BE49-F238E27FC236}">
                <a16:creationId xmlns:a16="http://schemas.microsoft.com/office/drawing/2014/main" id="{FA89BDDC-F523-4ECC-856D-BC359830C60F}"/>
              </a:ext>
              <a:ext uri="{C183D7F6-B498-43B3-948B-1728B52AA6E4}">
                <adec:decorative xmlns:adec="http://schemas.microsoft.com/office/drawing/2017/decorative" val="1"/>
              </a:ext>
            </a:extLst>
          </p:cNvPr>
          <p:cNvSpPr/>
          <p:nvPr/>
        </p:nvSpPr>
        <p:spPr>
          <a:xfrm>
            <a:off x="323850" y="1708484"/>
            <a:ext cx="6259830" cy="4417679"/>
          </a:xfrm>
          <a:prstGeom prst="rect">
            <a:avLst/>
          </a:prstGeom>
          <a:noFill/>
        </p:spPr>
      </p:sp>
      <p:sp>
        <p:nvSpPr>
          <p:cNvPr id="20" name="Freeform: Shape 19">
            <a:hlinkClick r:id="rId5" action="ppaction://hlinksldjump" tooltip="Context"/>
            <a:extLst>
              <a:ext uri="{FF2B5EF4-FFF2-40B4-BE49-F238E27FC236}">
                <a16:creationId xmlns:a16="http://schemas.microsoft.com/office/drawing/2014/main" id="{279974B0-4243-4F33-BCC1-544627D3512D}"/>
              </a:ext>
            </a:extLst>
          </p:cNvPr>
          <p:cNvSpPr/>
          <p:nvPr/>
        </p:nvSpPr>
        <p:spPr>
          <a:xfrm>
            <a:off x="1009090" y="2028705"/>
            <a:ext cx="4147135" cy="679615"/>
          </a:xfrm>
          <a:custGeom>
            <a:avLst/>
            <a:gdLst>
              <a:gd name="connsiteX0" fmla="*/ 0 w 4147135"/>
              <a:gd name="connsiteY0" fmla="*/ 0 h 679615"/>
              <a:gd name="connsiteX1" fmla="*/ 4147135 w 4147135"/>
              <a:gd name="connsiteY1" fmla="*/ 0 h 679615"/>
              <a:gd name="connsiteX2" fmla="*/ 4147135 w 4147135"/>
              <a:gd name="connsiteY2" fmla="*/ 679615 h 679615"/>
              <a:gd name="connsiteX3" fmla="*/ 0 w 4147135"/>
              <a:gd name="connsiteY3" fmla="*/ 679615 h 679615"/>
              <a:gd name="connsiteX4" fmla="*/ 0 w 4147135"/>
              <a:gd name="connsiteY4" fmla="*/ 0 h 67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135" h="679615">
                <a:moveTo>
                  <a:pt x="0" y="0"/>
                </a:moveTo>
                <a:lnTo>
                  <a:pt x="4147135" y="0"/>
                </a:lnTo>
                <a:lnTo>
                  <a:pt x="4147135" y="679615"/>
                </a:lnTo>
                <a:lnTo>
                  <a:pt x="0" y="679615"/>
                </a:lnTo>
                <a:lnTo>
                  <a:pt x="0" y="0"/>
                </a:lnTo>
                <a:close/>
              </a:path>
            </a:pathLst>
          </a:custGeom>
          <a:solidFill>
            <a:srgbClr val="2E5549"/>
          </a:solidFill>
          <a:ln>
            <a:solidFill>
              <a:srgbClr val="3A645A"/>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39445" tIns="50800" rIns="50800" bIns="50800" numCol="1" spcCol="1270" anchor="ctr" anchorCtr="0">
            <a:noAutofit/>
          </a:bodyPr>
          <a:lstStyle/>
          <a:p>
            <a:pPr marL="0" lvl="0" indent="0" algn="l" defTabSz="914400" rtl="0" eaLnBrk="1" latinLnBrk="0" hangingPunct="1">
              <a:lnSpc>
                <a:spcPct val="90000"/>
              </a:lnSpc>
              <a:spcBef>
                <a:spcPct val="0"/>
              </a:spcBef>
              <a:spcAft>
                <a:spcPct val="35000"/>
              </a:spcAft>
              <a:buNone/>
            </a:pPr>
            <a:r>
              <a:rPr lang="en-GB" sz="2000" b="1" kern="1200">
                <a:solidFill>
                  <a:schemeClr val="bg1"/>
                </a:solidFill>
                <a:latin typeface="Arial" panose="020B0604020202020204" pitchFamily="34" charset="0"/>
                <a:ea typeface="+mn-ea"/>
                <a:cs typeface="Arial" panose="020B0604020202020204" pitchFamily="34" charset="0"/>
              </a:rPr>
              <a:t>Part 1 – Context</a:t>
            </a:r>
          </a:p>
        </p:txBody>
      </p:sp>
      <p:sp>
        <p:nvSpPr>
          <p:cNvPr id="21" name="Oval 20">
            <a:extLst>
              <a:ext uri="{FF2B5EF4-FFF2-40B4-BE49-F238E27FC236}">
                <a16:creationId xmlns:a16="http://schemas.microsoft.com/office/drawing/2014/main" id="{43F09C0C-A213-4761-B46C-811B94E3F0B1}"/>
              </a:ext>
              <a:ext uri="{C183D7F6-B498-43B3-948B-1728B52AA6E4}">
                <adec:decorative xmlns:adec="http://schemas.microsoft.com/office/drawing/2017/decorative" val="1"/>
              </a:ext>
            </a:extLst>
          </p:cNvPr>
          <p:cNvSpPr/>
          <p:nvPr/>
        </p:nvSpPr>
        <p:spPr>
          <a:xfrm>
            <a:off x="583162" y="1963163"/>
            <a:ext cx="849519" cy="849519"/>
          </a:xfrm>
          <a:prstGeom prst="ellipse">
            <a:avLst/>
          </a:prstGeom>
          <a:ln>
            <a:solidFill>
              <a:srgbClr val="005541"/>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rgbClr r="0" g="0" b="0"/>
          </a:effectRef>
          <a:fontRef idx="minor">
            <a:schemeClr val="dk1">
              <a:hueOff val="0"/>
              <a:satOff val="0"/>
              <a:lumOff val="0"/>
              <a:alphaOff val="0"/>
            </a:schemeClr>
          </a:fontRef>
        </p:style>
      </p:sp>
      <p:sp>
        <p:nvSpPr>
          <p:cNvPr id="22" name="Freeform: Shape 21">
            <a:hlinkClick r:id="rId6" action="ppaction://hlinksldjump" tooltip="Consenting and Delivery"/>
            <a:extLst>
              <a:ext uri="{FF2B5EF4-FFF2-40B4-BE49-F238E27FC236}">
                <a16:creationId xmlns:a16="http://schemas.microsoft.com/office/drawing/2014/main" id="{07A31886-0EA5-4F2F-B0BE-FAC08C4D716A}"/>
              </a:ext>
            </a:extLst>
          </p:cNvPr>
          <p:cNvSpPr/>
          <p:nvPr/>
        </p:nvSpPr>
        <p:spPr>
          <a:xfrm>
            <a:off x="1469034" y="3059301"/>
            <a:ext cx="4571297" cy="679615"/>
          </a:xfrm>
          <a:custGeom>
            <a:avLst/>
            <a:gdLst>
              <a:gd name="connsiteX0" fmla="*/ 0 w 4571297"/>
              <a:gd name="connsiteY0" fmla="*/ 0 h 679615"/>
              <a:gd name="connsiteX1" fmla="*/ 4571297 w 4571297"/>
              <a:gd name="connsiteY1" fmla="*/ 0 h 679615"/>
              <a:gd name="connsiteX2" fmla="*/ 4571297 w 4571297"/>
              <a:gd name="connsiteY2" fmla="*/ 679615 h 679615"/>
              <a:gd name="connsiteX3" fmla="*/ 0 w 4571297"/>
              <a:gd name="connsiteY3" fmla="*/ 679615 h 679615"/>
              <a:gd name="connsiteX4" fmla="*/ 0 w 4571297"/>
              <a:gd name="connsiteY4" fmla="*/ 0 h 67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97" h="679615">
                <a:moveTo>
                  <a:pt x="0" y="0"/>
                </a:moveTo>
                <a:lnTo>
                  <a:pt x="4571297" y="0"/>
                </a:lnTo>
                <a:lnTo>
                  <a:pt x="4571297" y="679615"/>
                </a:lnTo>
                <a:lnTo>
                  <a:pt x="0" y="679615"/>
                </a:lnTo>
                <a:lnTo>
                  <a:pt x="0" y="0"/>
                </a:lnTo>
                <a:close/>
              </a:path>
            </a:pathLst>
          </a:custGeom>
          <a:solidFill>
            <a:schemeClr val="accent6">
              <a:lumMod val="75000"/>
            </a:schemeClr>
          </a:solidFill>
          <a:ln>
            <a:solidFill>
              <a:srgbClr val="76A94F"/>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39445" tIns="50800" rIns="50800" bIns="50800" numCol="1" spcCol="1270" anchor="ctr" anchorCtr="0">
            <a:noAutofit/>
          </a:bodyPr>
          <a:lstStyle/>
          <a:p>
            <a:pPr marL="0" lvl="0" indent="0" algn="l" defTabSz="914400" rtl="0" eaLnBrk="1" latinLnBrk="0" hangingPunct="1">
              <a:lnSpc>
                <a:spcPct val="90000"/>
              </a:lnSpc>
              <a:spcBef>
                <a:spcPct val="0"/>
              </a:spcBef>
              <a:spcAft>
                <a:spcPct val="35000"/>
              </a:spcAft>
              <a:buNone/>
            </a:pPr>
            <a:r>
              <a:rPr lang="en-GB" sz="2000" b="1" kern="1200">
                <a:solidFill>
                  <a:schemeClr val="bg1"/>
                </a:solidFill>
                <a:latin typeface="Arial" panose="020B0604020202020204" pitchFamily="34" charset="0"/>
                <a:ea typeface="+mn-ea"/>
                <a:cs typeface="Arial" panose="020B0604020202020204" pitchFamily="34" charset="0"/>
              </a:rPr>
              <a:t>Part 2 – Consenting and Delivery</a:t>
            </a:r>
          </a:p>
        </p:txBody>
      </p:sp>
      <p:sp>
        <p:nvSpPr>
          <p:cNvPr id="23" name="Oval 22">
            <a:extLst>
              <a:ext uri="{FF2B5EF4-FFF2-40B4-BE49-F238E27FC236}">
                <a16:creationId xmlns:a16="http://schemas.microsoft.com/office/drawing/2014/main" id="{06FBF307-A5A2-4342-A9E0-873E1E58303D}"/>
              </a:ext>
              <a:ext uri="{C183D7F6-B498-43B3-948B-1728B52AA6E4}">
                <adec:decorative xmlns:adec="http://schemas.microsoft.com/office/drawing/2017/decorative" val="1"/>
              </a:ext>
            </a:extLst>
          </p:cNvPr>
          <p:cNvSpPr/>
          <p:nvPr/>
        </p:nvSpPr>
        <p:spPr>
          <a:xfrm>
            <a:off x="972801" y="2982763"/>
            <a:ext cx="849519" cy="849519"/>
          </a:xfrm>
          <a:prstGeom prst="ellipse">
            <a:avLst/>
          </a:prstGeom>
          <a:ln>
            <a:solidFill>
              <a:srgbClr val="2E5549"/>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rgbClr r="0" g="0" b="0"/>
          </a:effectRef>
          <a:fontRef idx="minor">
            <a:schemeClr val="dk1">
              <a:hueOff val="0"/>
              <a:satOff val="0"/>
              <a:lumOff val="0"/>
              <a:alphaOff val="0"/>
            </a:schemeClr>
          </a:fontRef>
        </p:style>
      </p:sp>
      <p:sp>
        <p:nvSpPr>
          <p:cNvPr id="24" name="Freeform: Shape 23">
            <a:hlinkClick r:id="rId7" action="ppaction://hlinksldjump"/>
            <a:extLst>
              <a:ext uri="{FF2B5EF4-FFF2-40B4-BE49-F238E27FC236}">
                <a16:creationId xmlns:a16="http://schemas.microsoft.com/office/drawing/2014/main" id="{45C023AE-9FB0-4022-8661-B7F17BB1A708}"/>
              </a:ext>
            </a:extLst>
          </p:cNvPr>
          <p:cNvSpPr/>
          <p:nvPr/>
        </p:nvSpPr>
        <p:spPr>
          <a:xfrm>
            <a:off x="1533710" y="4104149"/>
            <a:ext cx="4496320" cy="679615"/>
          </a:xfrm>
          <a:custGeom>
            <a:avLst/>
            <a:gdLst>
              <a:gd name="connsiteX0" fmla="*/ 0 w 4496320"/>
              <a:gd name="connsiteY0" fmla="*/ 0 h 679615"/>
              <a:gd name="connsiteX1" fmla="*/ 4496320 w 4496320"/>
              <a:gd name="connsiteY1" fmla="*/ 0 h 679615"/>
              <a:gd name="connsiteX2" fmla="*/ 4496320 w 4496320"/>
              <a:gd name="connsiteY2" fmla="*/ 679615 h 679615"/>
              <a:gd name="connsiteX3" fmla="*/ 0 w 4496320"/>
              <a:gd name="connsiteY3" fmla="*/ 679615 h 679615"/>
              <a:gd name="connsiteX4" fmla="*/ 0 w 4496320"/>
              <a:gd name="connsiteY4" fmla="*/ 0 h 67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320" h="679615">
                <a:moveTo>
                  <a:pt x="0" y="0"/>
                </a:moveTo>
                <a:lnTo>
                  <a:pt x="4496320" y="0"/>
                </a:lnTo>
                <a:lnTo>
                  <a:pt x="4496320" y="679615"/>
                </a:lnTo>
                <a:lnTo>
                  <a:pt x="0" y="679615"/>
                </a:lnTo>
                <a:lnTo>
                  <a:pt x="0" y="0"/>
                </a:lnTo>
                <a:close/>
              </a:path>
            </a:pathLst>
          </a:custGeom>
          <a:solidFill>
            <a:schemeClr val="accent1"/>
          </a:solidFill>
          <a:ln>
            <a:solidFill>
              <a:schemeClr val="accent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39445" tIns="50800" rIns="50800" bIns="50800" numCol="1" spcCol="1270" anchor="ctr" anchorCtr="0">
            <a:noAutofit/>
          </a:bodyPr>
          <a:lstStyle/>
          <a:p>
            <a:pPr marL="0" lvl="0" indent="0" algn="l" defTabSz="914400" rtl="0" eaLnBrk="1" latinLnBrk="0" hangingPunct="1">
              <a:lnSpc>
                <a:spcPct val="90000"/>
              </a:lnSpc>
              <a:spcBef>
                <a:spcPct val="0"/>
              </a:spcBef>
              <a:spcAft>
                <a:spcPct val="35000"/>
              </a:spcAft>
              <a:buNone/>
            </a:pPr>
            <a:r>
              <a:rPr lang="en-GB" sz="2000" b="1" kern="1200">
                <a:solidFill>
                  <a:schemeClr val="bg1"/>
                </a:solidFill>
                <a:latin typeface="Arial" panose="020B0604020202020204" pitchFamily="34" charset="0"/>
                <a:ea typeface="+mn-ea"/>
                <a:cs typeface="Arial" panose="020B0604020202020204" pitchFamily="34" charset="0"/>
              </a:rPr>
              <a:t>Part 3 – Stepped Approach</a:t>
            </a:r>
          </a:p>
        </p:txBody>
      </p:sp>
      <p:sp>
        <p:nvSpPr>
          <p:cNvPr id="25" name="Oval 24">
            <a:extLst>
              <a:ext uri="{FF2B5EF4-FFF2-40B4-BE49-F238E27FC236}">
                <a16:creationId xmlns:a16="http://schemas.microsoft.com/office/drawing/2014/main" id="{0E9719A3-74A8-477F-A64D-54178F7B5D4B}"/>
              </a:ext>
              <a:ext uri="{C183D7F6-B498-43B3-948B-1728B52AA6E4}">
                <adec:decorative xmlns:adec="http://schemas.microsoft.com/office/drawing/2017/decorative" val="1"/>
              </a:ext>
            </a:extLst>
          </p:cNvPr>
          <p:cNvSpPr/>
          <p:nvPr/>
        </p:nvSpPr>
        <p:spPr>
          <a:xfrm>
            <a:off x="972801" y="4002363"/>
            <a:ext cx="849519" cy="849519"/>
          </a:xfrm>
          <a:prstGeom prst="ellipse">
            <a:avLst/>
          </a:prstGeom>
          <a:ln>
            <a:solidFill>
              <a:srgbClr val="2E5549"/>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rgbClr r="0" g="0" b="0"/>
          </a:effectRef>
          <a:fontRef idx="minor">
            <a:schemeClr val="dk1">
              <a:hueOff val="0"/>
              <a:satOff val="0"/>
              <a:lumOff val="0"/>
              <a:alphaOff val="0"/>
            </a:schemeClr>
          </a:fontRef>
        </p:style>
      </p:sp>
      <p:sp>
        <p:nvSpPr>
          <p:cNvPr id="26" name="Freeform: Shape 25">
            <a:hlinkClick r:id="rId8" action="ppaction://hlinksldjump" tooltip="Case studies"/>
            <a:extLst>
              <a:ext uri="{FF2B5EF4-FFF2-40B4-BE49-F238E27FC236}">
                <a16:creationId xmlns:a16="http://schemas.microsoft.com/office/drawing/2014/main" id="{AAA5CDDF-A98C-4ECE-9EFE-A7D8C8D223EB}"/>
              </a:ext>
            </a:extLst>
          </p:cNvPr>
          <p:cNvSpPr/>
          <p:nvPr/>
        </p:nvSpPr>
        <p:spPr>
          <a:xfrm>
            <a:off x="1171074" y="5132157"/>
            <a:ext cx="3847675" cy="679615"/>
          </a:xfrm>
          <a:custGeom>
            <a:avLst/>
            <a:gdLst>
              <a:gd name="connsiteX0" fmla="*/ 0 w 3847675"/>
              <a:gd name="connsiteY0" fmla="*/ 0 h 679615"/>
              <a:gd name="connsiteX1" fmla="*/ 3847675 w 3847675"/>
              <a:gd name="connsiteY1" fmla="*/ 0 h 679615"/>
              <a:gd name="connsiteX2" fmla="*/ 3847675 w 3847675"/>
              <a:gd name="connsiteY2" fmla="*/ 679615 h 679615"/>
              <a:gd name="connsiteX3" fmla="*/ 0 w 3847675"/>
              <a:gd name="connsiteY3" fmla="*/ 679615 h 679615"/>
              <a:gd name="connsiteX4" fmla="*/ 0 w 3847675"/>
              <a:gd name="connsiteY4" fmla="*/ 0 h 67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75" h="679615">
                <a:moveTo>
                  <a:pt x="0" y="0"/>
                </a:moveTo>
                <a:lnTo>
                  <a:pt x="3847675" y="0"/>
                </a:lnTo>
                <a:lnTo>
                  <a:pt x="3847675" y="679615"/>
                </a:lnTo>
                <a:lnTo>
                  <a:pt x="0" y="679615"/>
                </a:lnTo>
                <a:lnTo>
                  <a:pt x="0" y="0"/>
                </a:lnTo>
                <a:close/>
              </a:path>
            </a:pathLst>
          </a:custGeom>
          <a:solidFill>
            <a:schemeClr val="tx2">
              <a:lumMod val="75000"/>
            </a:schemeClr>
          </a:solidFill>
          <a:ln>
            <a:solidFill>
              <a:schemeClr val="accent1">
                <a:lumMod val="50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39445" tIns="50800" rIns="50800" bIns="50800" numCol="1" spcCol="1270" anchor="ctr" anchorCtr="0">
            <a:noAutofit/>
          </a:bodyPr>
          <a:lstStyle/>
          <a:p>
            <a:pPr marL="0" lvl="0" indent="0" algn="l" defTabSz="914400" rtl="0" eaLnBrk="1" latinLnBrk="0" hangingPunct="1">
              <a:lnSpc>
                <a:spcPct val="90000"/>
              </a:lnSpc>
              <a:spcBef>
                <a:spcPct val="0"/>
              </a:spcBef>
              <a:spcAft>
                <a:spcPct val="35000"/>
              </a:spcAft>
              <a:buNone/>
            </a:pPr>
            <a:r>
              <a:rPr lang="en-GB" sz="2000" b="1" kern="1200">
                <a:solidFill>
                  <a:schemeClr val="bg1"/>
                </a:solidFill>
                <a:latin typeface="Arial" panose="020B0604020202020204" pitchFamily="34" charset="0"/>
                <a:ea typeface="+mn-ea"/>
                <a:cs typeface="Arial" panose="020B0604020202020204" pitchFamily="34" charset="0"/>
              </a:rPr>
              <a:t>Part 4 – Case Studies</a:t>
            </a:r>
          </a:p>
        </p:txBody>
      </p:sp>
      <p:sp>
        <p:nvSpPr>
          <p:cNvPr id="27" name="Oval 26">
            <a:extLst>
              <a:ext uri="{FF2B5EF4-FFF2-40B4-BE49-F238E27FC236}">
                <a16:creationId xmlns:a16="http://schemas.microsoft.com/office/drawing/2014/main" id="{987550F2-3180-47ED-BB92-63277BE6C409}"/>
              </a:ext>
              <a:ext uri="{C183D7F6-B498-43B3-948B-1728B52AA6E4}">
                <adec:decorative xmlns:adec="http://schemas.microsoft.com/office/drawing/2017/decorative" val="1"/>
              </a:ext>
            </a:extLst>
          </p:cNvPr>
          <p:cNvSpPr/>
          <p:nvPr/>
        </p:nvSpPr>
        <p:spPr>
          <a:xfrm>
            <a:off x="583162" y="5021964"/>
            <a:ext cx="849519" cy="849519"/>
          </a:xfrm>
          <a:prstGeom prst="ellipse">
            <a:avLst/>
          </a:prstGeom>
          <a:ln>
            <a:solidFill>
              <a:srgbClr val="2E5549"/>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rgbClr r="0" g="0" b="0"/>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D750B3D1-2168-4628-A036-F6811448AC3C}"/>
              </a:ext>
              <a:ext uri="{C183D7F6-B498-43B3-948B-1728B52AA6E4}">
                <adec:decorative xmlns:adec="http://schemas.microsoft.com/office/drawing/2017/decorative" val="1"/>
              </a:ext>
            </a:extLst>
          </p:cNvPr>
          <p:cNvSpPr txBox="1"/>
          <p:nvPr/>
        </p:nvSpPr>
        <p:spPr>
          <a:xfrm>
            <a:off x="609601" y="2245895"/>
            <a:ext cx="827214" cy="276999"/>
          </a:xfrm>
          <a:prstGeom prst="rect">
            <a:avLst/>
          </a:prstGeom>
          <a:noFill/>
        </p:spPr>
        <p:txBody>
          <a:bodyPr wrap="none" rtlCol="0">
            <a:spAutoFit/>
          </a:bodyPr>
          <a:lstStyle/>
          <a:p>
            <a:r>
              <a:rPr lang="en-GB" sz="1200" b="1">
                <a:solidFill>
                  <a:srgbClr val="2E5549"/>
                </a:solidFill>
              </a:rPr>
              <a:t>5 Minutes</a:t>
            </a:r>
          </a:p>
        </p:txBody>
      </p:sp>
      <p:sp>
        <p:nvSpPr>
          <p:cNvPr id="6" name="TextBox 5">
            <a:extLst>
              <a:ext uri="{FF2B5EF4-FFF2-40B4-BE49-F238E27FC236}">
                <a16:creationId xmlns:a16="http://schemas.microsoft.com/office/drawing/2014/main" id="{5E8E91AB-640B-4CF1-8400-9A5E47190935}"/>
              </a:ext>
              <a:ext uri="{C183D7F6-B498-43B3-948B-1728B52AA6E4}">
                <adec:decorative xmlns:adec="http://schemas.microsoft.com/office/drawing/2017/decorative" val="1"/>
              </a:ext>
            </a:extLst>
          </p:cNvPr>
          <p:cNvSpPr txBox="1"/>
          <p:nvPr/>
        </p:nvSpPr>
        <p:spPr>
          <a:xfrm>
            <a:off x="1016090" y="3242374"/>
            <a:ext cx="827214" cy="276999"/>
          </a:xfrm>
          <a:prstGeom prst="rect">
            <a:avLst/>
          </a:prstGeom>
          <a:noFill/>
        </p:spPr>
        <p:txBody>
          <a:bodyPr wrap="none" rtlCol="0">
            <a:spAutoFit/>
          </a:bodyPr>
          <a:lstStyle/>
          <a:p>
            <a:r>
              <a:rPr lang="en-GB" sz="1200" b="1">
                <a:solidFill>
                  <a:srgbClr val="2E5549"/>
                </a:solidFill>
              </a:rPr>
              <a:t>5 Minutes</a:t>
            </a:r>
          </a:p>
        </p:txBody>
      </p:sp>
      <p:sp>
        <p:nvSpPr>
          <p:cNvPr id="7" name="TextBox 6">
            <a:extLst>
              <a:ext uri="{FF2B5EF4-FFF2-40B4-BE49-F238E27FC236}">
                <a16:creationId xmlns:a16="http://schemas.microsoft.com/office/drawing/2014/main" id="{EBEF0CCE-A01B-47E9-B7D9-CDC6EB813DCA}"/>
              </a:ext>
              <a:ext uri="{C183D7F6-B498-43B3-948B-1728B52AA6E4}">
                <adec:decorative xmlns:adec="http://schemas.microsoft.com/office/drawing/2017/decorative" val="1"/>
              </a:ext>
            </a:extLst>
          </p:cNvPr>
          <p:cNvSpPr txBox="1"/>
          <p:nvPr/>
        </p:nvSpPr>
        <p:spPr>
          <a:xfrm>
            <a:off x="975984" y="4282968"/>
            <a:ext cx="905761" cy="276999"/>
          </a:xfrm>
          <a:prstGeom prst="rect">
            <a:avLst/>
          </a:prstGeom>
          <a:noFill/>
        </p:spPr>
        <p:txBody>
          <a:bodyPr wrap="none" rtlCol="0">
            <a:spAutoFit/>
          </a:bodyPr>
          <a:lstStyle/>
          <a:p>
            <a:r>
              <a:rPr lang="en-GB" sz="1200" b="1">
                <a:solidFill>
                  <a:srgbClr val="2E5549"/>
                </a:solidFill>
              </a:rPr>
              <a:t>10 Minutes</a:t>
            </a:r>
          </a:p>
        </p:txBody>
      </p:sp>
      <p:sp>
        <p:nvSpPr>
          <p:cNvPr id="8" name="TextBox 7">
            <a:extLst>
              <a:ext uri="{FF2B5EF4-FFF2-40B4-BE49-F238E27FC236}">
                <a16:creationId xmlns:a16="http://schemas.microsoft.com/office/drawing/2014/main" id="{E52DF5E4-A6C9-4DDD-AB53-76676F6208C7}"/>
              </a:ext>
              <a:ext uri="{C183D7F6-B498-43B3-948B-1728B52AA6E4}">
                <adec:decorative xmlns:adec="http://schemas.microsoft.com/office/drawing/2017/decorative" val="1"/>
              </a:ext>
            </a:extLst>
          </p:cNvPr>
          <p:cNvSpPr txBox="1"/>
          <p:nvPr/>
        </p:nvSpPr>
        <p:spPr>
          <a:xfrm>
            <a:off x="570327" y="5279447"/>
            <a:ext cx="905761" cy="276999"/>
          </a:xfrm>
          <a:prstGeom prst="rect">
            <a:avLst/>
          </a:prstGeom>
          <a:noFill/>
        </p:spPr>
        <p:txBody>
          <a:bodyPr wrap="none" rtlCol="0">
            <a:spAutoFit/>
          </a:bodyPr>
          <a:lstStyle/>
          <a:p>
            <a:r>
              <a:rPr lang="en-GB" sz="1200" b="1">
                <a:solidFill>
                  <a:srgbClr val="2E5549"/>
                </a:solidFill>
              </a:rPr>
              <a:t>10 Minutes</a:t>
            </a:r>
          </a:p>
        </p:txBody>
      </p:sp>
      <p:sp>
        <p:nvSpPr>
          <p:cNvPr id="13" name="TextBox 12">
            <a:extLst>
              <a:ext uri="{FF2B5EF4-FFF2-40B4-BE49-F238E27FC236}">
                <a16:creationId xmlns:a16="http://schemas.microsoft.com/office/drawing/2014/main" id="{C9ABD30C-3427-44AB-9920-4F596C50C281}"/>
              </a:ext>
              <a:ext uri="{C183D7F6-B498-43B3-948B-1728B52AA6E4}">
                <adec:decorative xmlns:adec="http://schemas.microsoft.com/office/drawing/2017/decorative" val="1"/>
              </a:ext>
            </a:extLst>
          </p:cNvPr>
          <p:cNvSpPr txBox="1"/>
          <p:nvPr/>
        </p:nvSpPr>
        <p:spPr>
          <a:xfrm>
            <a:off x="7764380" y="6344650"/>
            <a:ext cx="998991" cy="415498"/>
          </a:xfrm>
          <a:prstGeom prst="rect">
            <a:avLst/>
          </a:prstGeom>
          <a:noFill/>
        </p:spPr>
        <p:txBody>
          <a:bodyPr wrap="none" rtlCol="0">
            <a:spAutoFit/>
          </a:bodyPr>
          <a:lstStyle/>
          <a:p>
            <a:r>
              <a:rPr lang="en-GB" sz="1050" b="1">
                <a:solidFill>
                  <a:srgbClr val="2E5549"/>
                </a:solidFill>
                <a:latin typeface="Arial" panose="020B0604020202020204" pitchFamily="34" charset="0"/>
                <a:cs typeface="Arial" panose="020B0604020202020204" pitchFamily="34" charset="0"/>
              </a:rPr>
              <a:t>Click Icon to</a:t>
            </a:r>
          </a:p>
          <a:p>
            <a:r>
              <a:rPr lang="en-GB" sz="1050" b="1">
                <a:solidFill>
                  <a:srgbClr val="2E5549"/>
                </a:solidFill>
                <a:latin typeface="Arial" panose="020B0604020202020204" pitchFamily="34" charset="0"/>
                <a:cs typeface="Arial" panose="020B0604020202020204" pitchFamily="34" charset="0"/>
              </a:rPr>
              <a:t>Return </a:t>
            </a:r>
          </a:p>
        </p:txBody>
      </p:sp>
      <p:pic>
        <p:nvPicPr>
          <p:cNvPr id="28" name="Slide 2 external" descr="press space to play audio">
            <a:hlinkClick r:id="" action="ppaction://media"/>
            <a:extLst>
              <a:ext uri="{FF2B5EF4-FFF2-40B4-BE49-F238E27FC236}">
                <a16:creationId xmlns:a16="http://schemas.microsoft.com/office/drawing/2014/main" id="{0233CD3A-37D4-46BF-A865-0B6085BFB9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429" y="6300714"/>
            <a:ext cx="406400" cy="406400"/>
          </a:xfrm>
          <a:prstGeom prst="rect">
            <a:avLst/>
          </a:prstGeom>
        </p:spPr>
      </p:pic>
      <p:pic>
        <p:nvPicPr>
          <p:cNvPr id="12" name="Graphic 11" descr="Click icon to return to contents page">
            <a:extLst>
              <a:ext uri="{FF2B5EF4-FFF2-40B4-BE49-F238E27FC236}">
                <a16:creationId xmlns:a16="http://schemas.microsoft.com/office/drawing/2014/main" id="{0E3A65FB-1C96-4A12-9D48-D68F0C86D6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4190" y="6348662"/>
            <a:ext cx="433136" cy="433136"/>
          </a:xfrm>
          <a:prstGeom prst="rect">
            <a:avLst/>
          </a:prstGeom>
        </p:spPr>
      </p:pic>
    </p:spTree>
    <p:extLst>
      <p:ext uri="{BB962C8B-B14F-4D97-AF65-F5344CB8AC3E}">
        <p14:creationId xmlns:p14="http://schemas.microsoft.com/office/powerpoint/2010/main" val="3358997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39" fill="hold"/>
                                        <p:tgtEl>
                                          <p:spTgt spid="28"/>
                                        </p:tgtEl>
                                      </p:cBhvr>
                                    </p:cmd>
                                  </p:childTnLst>
                                </p:cTn>
                              </p:par>
                            </p:childTnLst>
                          </p:cTn>
                        </p:par>
                      </p:childTnLst>
                    </p:cTn>
                  </p:par>
                </p:childTnLst>
              </p:cTn>
              <p:nextCondLst>
                <p:cond evt="onClick" delay="0">
                  <p:tgtEl>
                    <p:spTgt spid="28"/>
                  </p:tgtEl>
                </p:cond>
              </p:nextCondLst>
            </p:seq>
            <p:audio>
              <p:cMediaNode>
                <p:cTn id="7" fill="hold" display="0">
                  <p:stCondLst>
                    <p:cond delay="indefinite"/>
                  </p:stCondLst>
                  <p:endCondLst>
                    <p:cond evt="onStopAudio" delay="0">
                      <p:tgtEl>
                        <p:sldTgt/>
                      </p:tgtEl>
                    </p:cond>
                  </p:endCondLst>
                </p:cTn>
                <p:tgtEl>
                  <p:spTgt spid="2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B29131D8-9C37-4F07-A5FA-41697FDF2EBF}"/>
              </a:ext>
              <a:ext uri="{C183D7F6-B498-43B3-948B-1728B52AA6E4}">
                <adec:decorative xmlns:adec="http://schemas.microsoft.com/office/drawing/2017/decorative" val="1"/>
              </a:ext>
            </a:extLst>
          </p:cNvPr>
          <p:cNvSpPr/>
          <p:nvPr/>
        </p:nvSpPr>
        <p:spPr>
          <a:xfrm rot="5400000">
            <a:off x="3221089" y="1724915"/>
            <a:ext cx="1674918" cy="1560699"/>
          </a:xfrm>
          <a:prstGeom prst="hexagon">
            <a:avLst>
              <a:gd name="adj" fmla="val 25000"/>
              <a:gd name="vf" fmla="val 115470"/>
            </a:avLst>
          </a:prstGeom>
          <a:solidFill>
            <a:schemeClr val="accent6">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Hexagon 16">
            <a:extLst>
              <a:ext uri="{FF2B5EF4-FFF2-40B4-BE49-F238E27FC236}">
                <a16:creationId xmlns:a16="http://schemas.microsoft.com/office/drawing/2014/main" id="{10782B88-B15C-485D-9695-4AC824ED01E4}"/>
              </a:ext>
              <a:ext uri="{C183D7F6-B498-43B3-948B-1728B52AA6E4}">
                <adec:decorative xmlns:adec="http://schemas.microsoft.com/office/drawing/2017/decorative" val="1"/>
              </a:ext>
            </a:extLst>
          </p:cNvPr>
          <p:cNvSpPr/>
          <p:nvPr/>
        </p:nvSpPr>
        <p:spPr>
          <a:xfrm rot="5400000">
            <a:off x="263854" y="3327469"/>
            <a:ext cx="1674918" cy="1560699"/>
          </a:xfrm>
          <a:prstGeom prst="hexagon">
            <a:avLst>
              <a:gd name="adj" fmla="val 25000"/>
              <a:gd name="vf" fmla="val 115470"/>
            </a:avLst>
          </a:prstGeom>
          <a:solidFill>
            <a:srgbClr val="169CA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Hexagon 19">
            <a:extLst>
              <a:ext uri="{FF2B5EF4-FFF2-40B4-BE49-F238E27FC236}">
                <a16:creationId xmlns:a16="http://schemas.microsoft.com/office/drawing/2014/main" id="{6BA69DDE-CE9A-4217-BEE5-09071B453E5B}"/>
              </a:ext>
              <a:ext uri="{C183D7F6-B498-43B3-948B-1728B52AA6E4}">
                <adec:decorative xmlns:adec="http://schemas.microsoft.com/office/drawing/2017/decorative" val="1"/>
              </a:ext>
            </a:extLst>
          </p:cNvPr>
          <p:cNvSpPr/>
          <p:nvPr/>
        </p:nvSpPr>
        <p:spPr>
          <a:xfrm rot="5400000">
            <a:off x="3174619" y="4845125"/>
            <a:ext cx="1674918" cy="1560699"/>
          </a:xfrm>
          <a:prstGeom prst="hexagon">
            <a:avLst>
              <a:gd name="adj" fmla="val 25000"/>
              <a:gd name="vf" fmla="val 115470"/>
            </a:avLst>
          </a:prstGeom>
          <a:solidFill>
            <a:srgbClr val="00B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Hexagon 22">
            <a:extLst>
              <a:ext uri="{FF2B5EF4-FFF2-40B4-BE49-F238E27FC236}">
                <a16:creationId xmlns:a16="http://schemas.microsoft.com/office/drawing/2014/main" id="{4F540069-A2BB-452D-BD61-CAC5F201AFE0}"/>
              </a:ext>
              <a:ext uri="{C183D7F6-B498-43B3-948B-1728B52AA6E4}">
                <adec:decorative xmlns:adec="http://schemas.microsoft.com/office/drawing/2017/decorative" val="1"/>
              </a:ext>
            </a:extLst>
          </p:cNvPr>
          <p:cNvSpPr/>
          <p:nvPr/>
        </p:nvSpPr>
        <p:spPr>
          <a:xfrm rot="5400000">
            <a:off x="4098382" y="3327469"/>
            <a:ext cx="1674918" cy="1560699"/>
          </a:xfrm>
          <a:prstGeom prst="hexagon">
            <a:avLst>
              <a:gd name="adj" fmla="val 25000"/>
              <a:gd name="vf" fmla="val 115470"/>
            </a:avLst>
          </a:pr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Hexagon 25">
            <a:extLst>
              <a:ext uri="{FF2B5EF4-FFF2-40B4-BE49-F238E27FC236}">
                <a16:creationId xmlns:a16="http://schemas.microsoft.com/office/drawing/2014/main" id="{9E6C3BD0-6925-4759-8C38-A63D26C5DF07}"/>
              </a:ext>
              <a:ext uri="{C183D7F6-B498-43B3-948B-1728B52AA6E4}">
                <adec:decorative xmlns:adec="http://schemas.microsoft.com/office/drawing/2017/decorative" val="1"/>
              </a:ext>
            </a:extLst>
          </p:cNvPr>
          <p:cNvSpPr/>
          <p:nvPr/>
        </p:nvSpPr>
        <p:spPr>
          <a:xfrm rot="5400000">
            <a:off x="1222439" y="1724915"/>
            <a:ext cx="1674918" cy="1560699"/>
          </a:xfrm>
          <a:prstGeom prst="hexagon">
            <a:avLst>
              <a:gd name="adj" fmla="val 25000"/>
              <a:gd name="vf" fmla="val 115470"/>
            </a:avLst>
          </a:prstGeom>
          <a:solidFill>
            <a:schemeClr val="accent1">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10">
            <a:extLst>
              <a:ext uri="{FF2B5EF4-FFF2-40B4-BE49-F238E27FC236}">
                <a16:creationId xmlns:a16="http://schemas.microsoft.com/office/drawing/2014/main" id="{50E180B5-E1EA-4F4A-B8A0-0063E6E8C203}"/>
              </a:ext>
              <a:ext uri="{C183D7F6-B498-43B3-948B-1728B52AA6E4}">
                <adec:decorative xmlns:adec="http://schemas.microsoft.com/office/drawing/2017/decorative" val="1"/>
              </a:ext>
            </a:extLst>
          </p:cNvPr>
          <p:cNvSpPr/>
          <p:nvPr/>
        </p:nvSpPr>
        <p:spPr>
          <a:xfrm rot="5400000">
            <a:off x="2199116" y="3316805"/>
            <a:ext cx="1674918" cy="1560699"/>
          </a:xfrm>
          <a:prstGeom prst="hexagon">
            <a:avLst>
              <a:gd name="adj" fmla="val 25000"/>
              <a:gd name="vf" fmla="val 115470"/>
            </a:avLst>
          </a:prstGeom>
          <a:solidFill>
            <a:srgbClr val="2E554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TextBox 4">
            <a:extLst>
              <a:ext uri="{FF2B5EF4-FFF2-40B4-BE49-F238E27FC236}">
                <a16:creationId xmlns:a16="http://schemas.microsoft.com/office/drawing/2014/main" id="{3D5DEDE5-951C-48DD-B89B-C83172AE6B92}"/>
              </a:ext>
            </a:extLst>
          </p:cNvPr>
          <p:cNvSpPr txBox="1"/>
          <p:nvPr/>
        </p:nvSpPr>
        <p:spPr>
          <a:xfrm>
            <a:off x="266897" y="458002"/>
            <a:ext cx="5201030"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9 – Preliminary Specification</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8" name="Hexagon 7">
            <a:extLst>
              <a:ext uri="{FF2B5EF4-FFF2-40B4-BE49-F238E27FC236}">
                <a16:creationId xmlns:a16="http://schemas.microsoft.com/office/drawing/2014/main" id="{58038EA3-567A-4DD5-9788-59D61F0928C3}"/>
              </a:ext>
              <a:ext uri="{C183D7F6-B498-43B3-948B-1728B52AA6E4}">
                <adec:decorative xmlns:adec="http://schemas.microsoft.com/office/drawing/2017/decorative" val="1"/>
              </a:ext>
            </a:extLst>
          </p:cNvPr>
          <p:cNvSpPr/>
          <p:nvPr/>
        </p:nvSpPr>
        <p:spPr>
          <a:xfrm rot="5400000">
            <a:off x="1212780" y="4845124"/>
            <a:ext cx="1674918" cy="1560700"/>
          </a:xfrm>
          <a:prstGeom prst="hexagon">
            <a:avLst>
              <a:gd name="adj" fmla="val 25000"/>
              <a:gd name="vf" fmla="val 115470"/>
            </a:avLst>
          </a:prstGeom>
          <a:solidFill>
            <a:srgbClr val="70C2F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66EFD1A7-C5C5-4413-9B19-F37980111AB2}"/>
              </a:ext>
              <a:ext uri="{C183D7F6-B498-43B3-948B-1728B52AA6E4}">
                <adec:decorative xmlns:adec="http://schemas.microsoft.com/office/drawing/2017/decorative" val="1"/>
              </a:ext>
            </a:extLst>
          </p:cNvPr>
          <p:cNvSpPr txBox="1"/>
          <p:nvPr/>
        </p:nvSpPr>
        <p:spPr>
          <a:xfrm>
            <a:off x="2256225" y="3520706"/>
            <a:ext cx="1560701"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Preliminary Specification</a:t>
            </a:r>
            <a:endParaRPr lang="en-GB" sz="1100" kern="1200">
              <a:latin typeface="Arial" panose="020B0604020202020204" pitchFamily="34" charset="0"/>
              <a:cs typeface="Arial" panose="020B0604020202020204" pitchFamily="34" charset="0"/>
            </a:endParaRPr>
          </a:p>
        </p:txBody>
      </p:sp>
      <p:sp>
        <p:nvSpPr>
          <p:cNvPr id="27" name="Hexagon 4">
            <a:extLst>
              <a:ext uri="{FF2B5EF4-FFF2-40B4-BE49-F238E27FC236}">
                <a16:creationId xmlns:a16="http://schemas.microsoft.com/office/drawing/2014/main" id="{11260AB2-1616-4231-8AAA-235AB61A4C72}"/>
              </a:ext>
            </a:extLst>
          </p:cNvPr>
          <p:cNvSpPr txBox="1"/>
          <p:nvPr/>
        </p:nvSpPr>
        <p:spPr>
          <a:xfrm>
            <a:off x="1275512" y="1928816"/>
            <a:ext cx="1560701" cy="115290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100" b="1" kern="1200">
                <a:solidFill>
                  <a:schemeClr val="bg1"/>
                </a:solidFill>
                <a:latin typeface="Arial" panose="020B0604020202020204" pitchFamily="34" charset="0"/>
                <a:cs typeface="Arial" panose="020B0604020202020204" pitchFamily="34" charset="0"/>
              </a:rPr>
              <a:t>Decide Shape</a:t>
            </a:r>
          </a:p>
          <a:p>
            <a:pPr marL="0" lvl="0" indent="0" algn="ctr" defTabSz="80010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Optimum width, depth ratio </a:t>
            </a:r>
          </a:p>
        </p:txBody>
      </p:sp>
      <p:sp>
        <p:nvSpPr>
          <p:cNvPr id="15" name="Hexagon 4">
            <a:extLst>
              <a:ext uri="{FF2B5EF4-FFF2-40B4-BE49-F238E27FC236}">
                <a16:creationId xmlns:a16="http://schemas.microsoft.com/office/drawing/2014/main" id="{9E5031ED-04B6-4470-96E3-0917C489E7E2}"/>
              </a:ext>
            </a:extLst>
          </p:cNvPr>
          <p:cNvSpPr txBox="1"/>
          <p:nvPr/>
        </p:nvSpPr>
        <p:spPr>
          <a:xfrm>
            <a:off x="3298828" y="1928815"/>
            <a:ext cx="1540069"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Decide Size</a:t>
            </a:r>
          </a:p>
          <a:p>
            <a:pPr marL="0" lvl="0" indent="0" algn="ctr" defTabSz="800100">
              <a:lnSpc>
                <a:spcPct val="90000"/>
              </a:lnSpc>
              <a:spcBef>
                <a:spcPct val="0"/>
              </a:spcBef>
              <a:spcAft>
                <a:spcPct val="35000"/>
              </a:spcAft>
              <a:buNone/>
            </a:pPr>
            <a:r>
              <a:rPr lang="en-GB" sz="1100">
                <a:latin typeface="Arial" panose="020B0604020202020204" pitchFamily="34" charset="0"/>
                <a:cs typeface="Arial" panose="020B0604020202020204" pitchFamily="34" charset="0"/>
              </a:rPr>
              <a:t>Variety will increase diversity, matching body sizes to species, large sizes better for fish</a:t>
            </a:r>
            <a:endParaRPr lang="en-GB" sz="1100" kern="1200">
              <a:latin typeface="Arial" panose="020B0604020202020204" pitchFamily="34" charset="0"/>
              <a:cs typeface="Arial" panose="020B0604020202020204" pitchFamily="34" charset="0"/>
            </a:endParaRPr>
          </a:p>
        </p:txBody>
      </p:sp>
      <p:sp>
        <p:nvSpPr>
          <p:cNvPr id="18" name="Hexagon 4">
            <a:extLst>
              <a:ext uri="{FF2B5EF4-FFF2-40B4-BE49-F238E27FC236}">
                <a16:creationId xmlns:a16="http://schemas.microsoft.com/office/drawing/2014/main" id="{E857B855-2887-407B-BFDD-670E956F4E51}"/>
              </a:ext>
            </a:extLst>
          </p:cNvPr>
          <p:cNvSpPr txBox="1"/>
          <p:nvPr/>
        </p:nvSpPr>
        <p:spPr>
          <a:xfrm>
            <a:off x="320954" y="3531369"/>
            <a:ext cx="1560700"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100" b="1">
                <a:latin typeface="Arial" panose="020B0604020202020204" pitchFamily="34" charset="0"/>
                <a:cs typeface="Arial" panose="020B0604020202020204" pitchFamily="34" charset="0"/>
              </a:rPr>
              <a:t>Decide Installation Techniques</a:t>
            </a:r>
          </a:p>
          <a:p>
            <a:pPr marL="0" lvl="0" indent="0" algn="ctr" defTabSz="80010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Most suitable for the design and cost</a:t>
            </a:r>
          </a:p>
        </p:txBody>
      </p:sp>
      <p:sp>
        <p:nvSpPr>
          <p:cNvPr id="24" name="Hexagon 4">
            <a:extLst>
              <a:ext uri="{FF2B5EF4-FFF2-40B4-BE49-F238E27FC236}">
                <a16:creationId xmlns:a16="http://schemas.microsoft.com/office/drawing/2014/main" id="{DB653C6A-89A3-4344-AE51-26C987AEF427}"/>
              </a:ext>
            </a:extLst>
          </p:cNvPr>
          <p:cNvSpPr txBox="1"/>
          <p:nvPr/>
        </p:nvSpPr>
        <p:spPr>
          <a:xfrm>
            <a:off x="4155485" y="3531369"/>
            <a:ext cx="1560703"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200" b="1">
                <a:latin typeface="Arial" panose="020B0604020202020204" pitchFamily="34" charset="0"/>
                <a:cs typeface="Arial" panose="020B0604020202020204" pitchFamily="34" charset="0"/>
              </a:rPr>
              <a:t>Decide Material</a:t>
            </a:r>
          </a:p>
          <a:p>
            <a:pPr marL="0" lvl="0" indent="0" algn="ctr" defTabSz="800100">
              <a:lnSpc>
                <a:spcPct val="90000"/>
              </a:lnSpc>
              <a:spcBef>
                <a:spcPct val="0"/>
              </a:spcBef>
              <a:spcAft>
                <a:spcPct val="35000"/>
              </a:spcAft>
              <a:buNone/>
            </a:pPr>
            <a:r>
              <a:rPr lang="en-GB" sz="1050" kern="1200">
                <a:latin typeface="Arial" panose="020B0604020202020204" pitchFamily="34" charset="0"/>
                <a:cs typeface="Arial" panose="020B0604020202020204" pitchFamily="34" charset="0"/>
              </a:rPr>
              <a:t>Texture is crucial for shoreline complexity. </a:t>
            </a:r>
            <a:r>
              <a:rPr lang="en-GB" sz="1050">
                <a:latin typeface="Arial" panose="020B0604020202020204" pitchFamily="34" charset="0"/>
                <a:cs typeface="Arial" panose="020B0604020202020204" pitchFamily="34" charset="0"/>
              </a:rPr>
              <a:t>Sooth/hard materials not favourable</a:t>
            </a:r>
            <a:r>
              <a:rPr lang="en-GB" sz="1050" kern="1200">
                <a:latin typeface="Arial" panose="020B0604020202020204" pitchFamily="34" charset="0"/>
                <a:cs typeface="Arial" panose="020B0604020202020204" pitchFamily="34" charset="0"/>
              </a:rPr>
              <a:t> </a:t>
            </a:r>
          </a:p>
        </p:txBody>
      </p:sp>
      <p:sp>
        <p:nvSpPr>
          <p:cNvPr id="9" name="Hexagon 4">
            <a:extLst>
              <a:ext uri="{FF2B5EF4-FFF2-40B4-BE49-F238E27FC236}">
                <a16:creationId xmlns:a16="http://schemas.microsoft.com/office/drawing/2014/main" id="{55F73407-4389-4D8F-A28C-862F43D5D581}"/>
              </a:ext>
            </a:extLst>
          </p:cNvPr>
          <p:cNvSpPr txBox="1"/>
          <p:nvPr/>
        </p:nvSpPr>
        <p:spPr>
          <a:xfrm>
            <a:off x="1269889" y="5161168"/>
            <a:ext cx="1560703"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Decide how to distribute</a:t>
            </a:r>
          </a:p>
          <a:p>
            <a:pPr marL="0" lvl="0" indent="0" algn="ctr" defTabSz="800100">
              <a:lnSpc>
                <a:spcPct val="90000"/>
              </a:lnSpc>
              <a:spcBef>
                <a:spcPct val="0"/>
              </a:spcBef>
              <a:spcAft>
                <a:spcPct val="35000"/>
              </a:spcAft>
              <a:buNone/>
            </a:pPr>
            <a:r>
              <a:rPr lang="en-GB" sz="1100">
                <a:latin typeface="Arial" panose="020B0604020202020204" pitchFamily="34" charset="0"/>
                <a:cs typeface="Arial" panose="020B0604020202020204" pitchFamily="34" charset="0"/>
              </a:rPr>
              <a:t>Shore level, lower shore may deliver higher diversity.</a:t>
            </a:r>
            <a:endParaRPr lang="en-GB" sz="1100" kern="120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GB" sz="1100" kern="1200">
              <a:latin typeface="Arial" panose="020B0604020202020204" pitchFamily="34" charset="0"/>
              <a:cs typeface="Arial" panose="020B0604020202020204" pitchFamily="34" charset="0"/>
            </a:endParaRPr>
          </a:p>
        </p:txBody>
      </p:sp>
      <p:sp>
        <p:nvSpPr>
          <p:cNvPr id="21" name="Hexagon 4">
            <a:extLst>
              <a:ext uri="{FF2B5EF4-FFF2-40B4-BE49-F238E27FC236}">
                <a16:creationId xmlns:a16="http://schemas.microsoft.com/office/drawing/2014/main" id="{0B445811-3AE1-4899-999B-29D7595B81CE}"/>
              </a:ext>
            </a:extLst>
          </p:cNvPr>
          <p:cNvSpPr txBox="1"/>
          <p:nvPr/>
        </p:nvSpPr>
        <p:spPr>
          <a:xfrm>
            <a:off x="3231724" y="5049026"/>
            <a:ext cx="1550212" cy="115290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Decide Number</a:t>
            </a:r>
          </a:p>
          <a:p>
            <a:pPr marL="0" lvl="0" indent="0" algn="ctr" defTabSz="800100">
              <a:lnSpc>
                <a:spcPct val="90000"/>
              </a:lnSpc>
              <a:spcBef>
                <a:spcPct val="0"/>
              </a:spcBef>
              <a:spcAft>
                <a:spcPct val="35000"/>
              </a:spcAft>
              <a:buNone/>
            </a:pPr>
            <a:r>
              <a:rPr lang="en-GB" sz="1100">
                <a:latin typeface="Arial" panose="020B0604020202020204" pitchFamily="34" charset="0"/>
                <a:cs typeface="Arial" panose="020B0604020202020204" pitchFamily="34" charset="0"/>
              </a:rPr>
              <a:t>Mimic natural Reefs, factoring in costs. </a:t>
            </a:r>
            <a:endParaRPr lang="en-GB" sz="1100" kern="12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04E4A1C-5832-452D-AB7B-474D0E36FEEA}"/>
              </a:ext>
              <a:ext uri="{C183D7F6-B498-43B3-948B-1728B52AA6E4}">
                <adec:decorative xmlns:adec="http://schemas.microsoft.com/office/drawing/2017/decorative" val="1"/>
              </a:ext>
            </a:extLst>
          </p:cNvPr>
          <p:cNvCxnSpPr/>
          <p:nvPr/>
        </p:nvCxnSpPr>
        <p:spPr>
          <a:xfrm>
            <a:off x="2479751" y="3212216"/>
            <a:ext cx="172528" cy="261011"/>
          </a:xfrm>
          <a:prstGeom prst="line">
            <a:avLst/>
          </a:prstGeom>
          <a:ln w="38100">
            <a:solidFill>
              <a:srgbClr val="00554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90BA34-FFC3-4855-B073-F62493BA1A95}"/>
              </a:ext>
              <a:ext uri="{C183D7F6-B498-43B3-948B-1728B52AA6E4}">
                <adec:decorative xmlns:adec="http://schemas.microsoft.com/office/drawing/2017/decorative" val="1"/>
              </a:ext>
            </a:extLst>
          </p:cNvPr>
          <p:cNvCxnSpPr>
            <a:cxnSpLocks/>
          </p:cNvCxnSpPr>
          <p:nvPr/>
        </p:nvCxnSpPr>
        <p:spPr>
          <a:xfrm flipH="1">
            <a:off x="3471356" y="3247826"/>
            <a:ext cx="157600" cy="249140"/>
          </a:xfrm>
          <a:prstGeom prst="line">
            <a:avLst/>
          </a:prstGeom>
          <a:ln w="38100">
            <a:solidFill>
              <a:srgbClr val="00554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E3C1F00-87CD-4D89-8197-A3DCCEB5B6D2}"/>
              </a:ext>
              <a:ext uri="{C183D7F6-B498-43B3-948B-1728B52AA6E4}">
                <adec:decorative xmlns:adec="http://schemas.microsoft.com/office/drawing/2017/decorative" val="1"/>
              </a:ext>
            </a:extLst>
          </p:cNvPr>
          <p:cNvCxnSpPr>
            <a:cxnSpLocks/>
            <a:stCxn id="12" idx="1"/>
          </p:cNvCxnSpPr>
          <p:nvPr/>
        </p:nvCxnSpPr>
        <p:spPr>
          <a:xfrm flipH="1">
            <a:off x="1950067" y="4097157"/>
            <a:ext cx="306158" cy="0"/>
          </a:xfrm>
          <a:prstGeom prst="line">
            <a:avLst/>
          </a:prstGeom>
          <a:ln w="38100">
            <a:solidFill>
              <a:srgbClr val="0055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7170C1-F3F8-48EE-AFFA-53264951FEE8}"/>
              </a:ext>
              <a:ext uri="{C183D7F6-B498-43B3-948B-1728B52AA6E4}">
                <adec:decorative xmlns:adec="http://schemas.microsoft.com/office/drawing/2017/decorative" val="1"/>
              </a:ext>
            </a:extLst>
          </p:cNvPr>
          <p:cNvCxnSpPr>
            <a:cxnSpLocks/>
          </p:cNvCxnSpPr>
          <p:nvPr/>
        </p:nvCxnSpPr>
        <p:spPr>
          <a:xfrm flipH="1">
            <a:off x="3762704" y="4052081"/>
            <a:ext cx="306158" cy="0"/>
          </a:xfrm>
          <a:prstGeom prst="line">
            <a:avLst/>
          </a:prstGeom>
          <a:ln w="38100">
            <a:solidFill>
              <a:srgbClr val="0055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C6CD2D-5C00-447A-888E-B30407B34E02}"/>
              </a:ext>
              <a:ext uri="{C183D7F6-B498-43B3-948B-1728B52AA6E4}">
                <adec:decorative xmlns:adec="http://schemas.microsoft.com/office/drawing/2017/decorative" val="1"/>
              </a:ext>
            </a:extLst>
          </p:cNvPr>
          <p:cNvCxnSpPr/>
          <p:nvPr/>
        </p:nvCxnSpPr>
        <p:spPr>
          <a:xfrm>
            <a:off x="3377628" y="4716003"/>
            <a:ext cx="172528" cy="261011"/>
          </a:xfrm>
          <a:prstGeom prst="line">
            <a:avLst/>
          </a:prstGeom>
          <a:ln w="38100">
            <a:solidFill>
              <a:srgbClr val="00554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D4EB15-D33F-43C9-98B2-A109619013E1}"/>
              </a:ext>
              <a:ext uri="{C183D7F6-B498-43B3-948B-1728B52AA6E4}">
                <adec:decorative xmlns:adec="http://schemas.microsoft.com/office/drawing/2017/decorative" val="1"/>
              </a:ext>
            </a:extLst>
          </p:cNvPr>
          <p:cNvCxnSpPr>
            <a:cxnSpLocks/>
          </p:cNvCxnSpPr>
          <p:nvPr/>
        </p:nvCxnSpPr>
        <p:spPr>
          <a:xfrm flipH="1">
            <a:off x="2528154" y="4716109"/>
            <a:ext cx="157600" cy="249140"/>
          </a:xfrm>
          <a:prstGeom prst="line">
            <a:avLst/>
          </a:prstGeom>
          <a:ln w="38100">
            <a:solidFill>
              <a:srgbClr val="005541"/>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8AD0C7D9-2767-4102-85BC-4E91CF8EF3BC}"/>
              </a:ext>
            </a:extLst>
          </p:cNvPr>
          <p:cNvGraphicFramePr>
            <a:graphicFrameLocks noGrp="1"/>
          </p:cNvGraphicFramePr>
          <p:nvPr>
            <p:extLst>
              <p:ext uri="{D42A27DB-BD31-4B8C-83A1-F6EECF244321}">
                <p14:modId xmlns:p14="http://schemas.microsoft.com/office/powerpoint/2010/main" val="3098980254"/>
              </p:ext>
            </p:extLst>
          </p:nvPr>
        </p:nvGraphicFramePr>
        <p:xfrm>
          <a:off x="6151218" y="1972604"/>
          <a:ext cx="2476965" cy="3560686"/>
        </p:xfrm>
        <a:graphic>
          <a:graphicData uri="http://schemas.openxmlformats.org/drawingml/2006/table">
            <a:tbl>
              <a:tblPr firstRow="1">
                <a:tableStyleId>{616DA210-FB5B-4158-B5E0-FEB733F419BA}</a:tableStyleId>
              </a:tblPr>
              <a:tblGrid>
                <a:gridCol w="2476965">
                  <a:extLst>
                    <a:ext uri="{9D8B030D-6E8A-4147-A177-3AD203B41FA5}">
                      <a16:colId xmlns:a16="http://schemas.microsoft.com/office/drawing/2014/main" val="2064919783"/>
                    </a:ext>
                  </a:extLst>
                </a:gridCol>
              </a:tblGrid>
              <a:tr h="678226">
                <a:tc>
                  <a:txBody>
                    <a:bodyPr/>
                    <a:lstStyle/>
                    <a:p>
                      <a:pPr algn="l" rtl="0" fontAlgn="ctr"/>
                      <a:r>
                        <a:rPr lang="en-GB" sz="900" u="none" strike="noStrike" dirty="0">
                          <a:solidFill>
                            <a:schemeClr val="bg1"/>
                          </a:solidFill>
                          <a:effectLst/>
                          <a:latin typeface="Arial" panose="020B0604020202020204" pitchFamily="34" charset="0"/>
                          <a:cs typeface="Arial" panose="020B0604020202020204" pitchFamily="34" charset="0"/>
                        </a:rPr>
                        <a:t>Example of Installation Techniques </a:t>
                      </a:r>
                      <a:endParaRPr lang="en-GB" sz="9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005541"/>
                    </a:solidFill>
                  </a:tcPr>
                </a:tc>
                <a:extLst>
                  <a:ext uri="{0D108BD9-81ED-4DB2-BD59-A6C34878D82A}">
                    <a16:rowId xmlns:a16="http://schemas.microsoft.com/office/drawing/2014/main" val="932689030"/>
                  </a:ext>
                </a:extLst>
              </a:tr>
              <a:tr h="480410">
                <a:tc>
                  <a:txBody>
                    <a:bodyPr/>
                    <a:lstStyle/>
                    <a:p>
                      <a:pPr algn="l" rtl="0" fontAlgn="ctr"/>
                      <a:r>
                        <a:rPr lang="en-GB" sz="1000" u="none" strike="noStrike" dirty="0">
                          <a:effectLst/>
                          <a:latin typeface="Arial" panose="020B0604020202020204" pitchFamily="34" charset="0"/>
                          <a:cs typeface="Arial" panose="020B0604020202020204" pitchFamily="34" charset="0"/>
                        </a:rPr>
                        <a:t>Drill-in (to create a depression by perforating/drilling from the surface)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06097394"/>
                  </a:ext>
                </a:extLst>
              </a:tr>
              <a:tr h="720615">
                <a:tc>
                  <a:txBody>
                    <a:bodyPr/>
                    <a:lstStyle/>
                    <a:p>
                      <a:pPr algn="l" rtl="0" fontAlgn="ctr"/>
                      <a:r>
                        <a:rPr lang="en-GB" sz="1000" u="none" strike="noStrike">
                          <a:effectLst/>
                          <a:latin typeface="Arial" panose="020B0604020202020204" pitchFamily="34" charset="0"/>
                          <a:cs typeface="Arial" panose="020B0604020202020204" pitchFamily="34" charset="0"/>
                        </a:rPr>
                        <a:t>Cast-in (to create a protrusion or depression when the material is still malleable, e.g. wet concrete). </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15672590"/>
                  </a:ext>
                </a:extLst>
              </a:tr>
              <a:tr h="720615">
                <a:tc>
                  <a:txBody>
                    <a:bodyPr/>
                    <a:lstStyle/>
                    <a:p>
                      <a:pPr algn="l" rtl="0" fontAlgn="ctr"/>
                      <a:r>
                        <a:rPr lang="en-GB" sz="1000" u="none" strike="noStrike">
                          <a:effectLst/>
                          <a:latin typeface="Arial" panose="020B0604020202020204" pitchFamily="34" charset="0"/>
                          <a:cs typeface="Arial" panose="020B0604020202020204" pitchFamily="34" charset="0"/>
                        </a:rPr>
                        <a:t>Drop-in prefabricated units (to put into place prefabricated units to form part of the asset) </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08017420"/>
                  </a:ext>
                </a:extLst>
              </a:tr>
              <a:tr h="480410">
                <a:tc>
                  <a:txBody>
                    <a:bodyPr/>
                    <a:lstStyle/>
                    <a:p>
                      <a:pPr algn="l" rtl="0" fontAlgn="ctr"/>
                      <a:r>
                        <a:rPr lang="en-GB" sz="1000" u="none" strike="noStrike">
                          <a:effectLst/>
                          <a:latin typeface="Arial" panose="020B0604020202020204" pitchFamily="34" charset="0"/>
                          <a:cs typeface="Arial" panose="020B0604020202020204" pitchFamily="34" charset="0"/>
                        </a:rPr>
                        <a:t>Cut-in (to create a cavity from the surface) </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077321399"/>
                  </a:ext>
                </a:extLst>
              </a:tr>
              <a:tr h="480410">
                <a:tc>
                  <a:txBody>
                    <a:bodyPr/>
                    <a:lstStyle/>
                    <a:p>
                      <a:pPr algn="l" rtl="0" fontAlgn="ctr"/>
                      <a:r>
                        <a:rPr lang="en-GB" sz="1000" u="none" strike="noStrike" dirty="0">
                          <a:effectLst/>
                          <a:latin typeface="Arial" panose="020B0604020202020204" pitchFamily="34" charset="0"/>
                          <a:cs typeface="Arial" panose="020B0604020202020204" pitchFamily="34" charset="0"/>
                        </a:rPr>
                        <a:t>Bolt-on (to attach to the asset using bolts or anchors)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57607073"/>
                  </a:ext>
                </a:extLst>
              </a:tr>
            </a:tbl>
          </a:graphicData>
        </a:graphic>
      </p:graphicFrame>
      <p:pic>
        <p:nvPicPr>
          <p:cNvPr id="3" name="Slide 21" descr="press space to play audio">
            <a:hlinkClick r:id="" action="ppaction://media"/>
            <a:extLst>
              <a:ext uri="{FF2B5EF4-FFF2-40B4-BE49-F238E27FC236}">
                <a16:creationId xmlns:a16="http://schemas.microsoft.com/office/drawing/2014/main" id="{21B15564-B007-4501-A492-CA7F0352C2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607" y="6312862"/>
            <a:ext cx="406400" cy="406400"/>
          </a:xfrm>
          <a:prstGeom prst="rect">
            <a:avLst/>
          </a:prstGeom>
        </p:spPr>
      </p:pic>
    </p:spTree>
    <p:extLst>
      <p:ext uri="{BB962C8B-B14F-4D97-AF65-F5344CB8AC3E}">
        <p14:creationId xmlns:p14="http://schemas.microsoft.com/office/powerpoint/2010/main" val="4053133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210118" y="476638"/>
            <a:ext cx="4572000"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10 – Existing Products</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18" name="Freeform: Shape 17">
            <a:extLst>
              <a:ext uri="{FF2B5EF4-FFF2-40B4-BE49-F238E27FC236}">
                <a16:creationId xmlns:a16="http://schemas.microsoft.com/office/drawing/2014/main" id="{4C6CDFA4-9C5E-48AD-91D6-D1F2BE9F3A78}"/>
              </a:ext>
            </a:extLst>
          </p:cNvPr>
          <p:cNvSpPr/>
          <p:nvPr/>
        </p:nvSpPr>
        <p:spPr>
          <a:xfrm>
            <a:off x="1145971" y="1788805"/>
            <a:ext cx="1818492" cy="202338"/>
          </a:xfrm>
          <a:custGeom>
            <a:avLst/>
            <a:gdLst>
              <a:gd name="connsiteX0" fmla="*/ 0 w 1818492"/>
              <a:gd name="connsiteY0" fmla="*/ 0 h 202338"/>
              <a:gd name="connsiteX1" fmla="*/ 1818492 w 1818492"/>
              <a:gd name="connsiteY1" fmla="*/ 0 h 202338"/>
              <a:gd name="connsiteX2" fmla="*/ 1818492 w 1818492"/>
              <a:gd name="connsiteY2" fmla="*/ 202338 h 202338"/>
              <a:gd name="connsiteX3" fmla="*/ 0 w 1818492"/>
              <a:gd name="connsiteY3" fmla="*/ 202338 h 202338"/>
              <a:gd name="connsiteX4" fmla="*/ 0 w 1818492"/>
              <a:gd name="connsiteY4" fmla="*/ 0 h 202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92" h="202338">
                <a:moveTo>
                  <a:pt x="0" y="0"/>
                </a:moveTo>
                <a:lnTo>
                  <a:pt x="1818492" y="0"/>
                </a:lnTo>
                <a:lnTo>
                  <a:pt x="1818492" y="202338"/>
                </a:lnTo>
                <a:lnTo>
                  <a:pt x="0" y="2023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39267" bIns="0" numCol="1" spcCol="1270" anchor="t" anchorCtr="0">
            <a:noAutofit/>
          </a:bodyPr>
          <a:lstStyle/>
          <a:p>
            <a:pPr marL="0" lvl="0" indent="0" algn="l" defTabSz="533400">
              <a:lnSpc>
                <a:spcPct val="90000"/>
              </a:lnSpc>
              <a:spcBef>
                <a:spcPct val="0"/>
              </a:spcBef>
              <a:spcAft>
                <a:spcPct val="35000"/>
              </a:spcAft>
              <a:buNone/>
            </a:pPr>
            <a:r>
              <a:rPr lang="en-GB" sz="1200" b="1" kern="1200" err="1">
                <a:latin typeface="Arial" panose="020B0604020202020204" pitchFamily="34" charset="0"/>
                <a:cs typeface="Arial" panose="020B0604020202020204" pitchFamily="34" charset="0"/>
              </a:rPr>
              <a:t>Vertipools</a:t>
            </a:r>
            <a:endParaRPr lang="en-GB" sz="1200" b="1"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4D3A4982-AC9A-4C40-B245-AF3CE3310837}"/>
              </a:ext>
            </a:extLst>
          </p:cNvPr>
          <p:cNvSpPr/>
          <p:nvPr/>
        </p:nvSpPr>
        <p:spPr>
          <a:xfrm>
            <a:off x="731272" y="2234869"/>
            <a:ext cx="2020133" cy="1818492"/>
          </a:xfrm>
          <a:custGeom>
            <a:avLst/>
            <a:gdLst>
              <a:gd name="connsiteX0" fmla="*/ 0 w 2020133"/>
              <a:gd name="connsiteY0" fmla="*/ 0 h 1818492"/>
              <a:gd name="connsiteX1" fmla="*/ 2020133 w 2020133"/>
              <a:gd name="connsiteY1" fmla="*/ 0 h 1818492"/>
              <a:gd name="connsiteX2" fmla="*/ 2020133 w 2020133"/>
              <a:gd name="connsiteY2" fmla="*/ 1818492 h 1818492"/>
              <a:gd name="connsiteX3" fmla="*/ 0 w 2020133"/>
              <a:gd name="connsiteY3" fmla="*/ 1818492 h 1818492"/>
              <a:gd name="connsiteX4" fmla="*/ 0 w 2020133"/>
              <a:gd name="connsiteY4" fmla="*/ 0 h 181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133" h="1818492">
                <a:moveTo>
                  <a:pt x="0" y="0"/>
                </a:moveTo>
                <a:lnTo>
                  <a:pt x="2020133" y="0"/>
                </a:lnTo>
                <a:lnTo>
                  <a:pt x="2020133" y="1818492"/>
                </a:lnTo>
                <a:lnTo>
                  <a:pt x="0" y="1818492"/>
                </a:lnTo>
                <a:lnTo>
                  <a:pt x="0" y="0"/>
                </a:lnTo>
                <a:close/>
              </a:path>
            </a:pathLst>
          </a:custGeom>
          <a:solidFill>
            <a:srgbClr val="005541"/>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8232" tIns="339267"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Intervention: </a:t>
            </a:r>
            <a:endParaRPr lang="en-GB" sz="1050" b="1"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rock pools </a:t>
            </a:r>
          </a:p>
          <a:p>
            <a:pPr marL="57150" lvl="1" indent="-57150" algn="l" defTabSz="466725">
              <a:lnSpc>
                <a:spcPct val="90000"/>
              </a:lnSpc>
              <a:spcBef>
                <a:spcPct val="0"/>
              </a:spcBef>
              <a:spcAft>
                <a:spcPct val="15000"/>
              </a:spcAft>
              <a:buFont typeface="Arial" panose="020B0604020202020204" pitchFamily="34" charset="0"/>
              <a:buNone/>
            </a:pPr>
            <a:endParaRPr lang="en-GB" sz="1050" b="0" i="0"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Installation technique: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Bolt-on </a:t>
            </a:r>
          </a:p>
        </p:txBody>
      </p:sp>
      <p:sp>
        <p:nvSpPr>
          <p:cNvPr id="20" name="Oval 19">
            <a:extLst>
              <a:ext uri="{FF2B5EF4-FFF2-40B4-BE49-F238E27FC236}">
                <a16:creationId xmlns:a16="http://schemas.microsoft.com/office/drawing/2014/main" id="{C7E10210-710B-40C0-A795-AF8D474E1021}"/>
              </a:ext>
              <a:ext uri="{C183D7F6-B498-43B3-948B-1728B52AA6E4}">
                <adec:decorative xmlns:adec="http://schemas.microsoft.com/office/drawing/2017/decorative" val="1"/>
              </a:ext>
            </a:extLst>
          </p:cNvPr>
          <p:cNvSpPr/>
          <p:nvPr/>
        </p:nvSpPr>
        <p:spPr>
          <a:xfrm>
            <a:off x="346591" y="1727090"/>
            <a:ext cx="769362" cy="769362"/>
          </a:xfrm>
          <a:prstGeom prst="ellipse">
            <a:avLst/>
          </a:prstGeom>
          <a:blipFill>
            <a:blip r:embed="rId5">
              <a:extLst>
                <a:ext uri="{28A0092B-C50C-407E-A947-70E740481C1C}">
                  <a14:useLocalDpi xmlns:a14="http://schemas.microsoft.com/office/drawing/2010/main" val="0"/>
                </a:ext>
              </a:extLst>
            </a:blip>
            <a:srcRect/>
            <a:stretch>
              <a:fillRect l="-4000" r="-4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842620F0-B887-4465-87C5-1A01F60FA21E}"/>
              </a:ext>
            </a:extLst>
          </p:cNvPr>
          <p:cNvSpPr/>
          <p:nvPr/>
        </p:nvSpPr>
        <p:spPr>
          <a:xfrm>
            <a:off x="4072613" y="1815102"/>
            <a:ext cx="1818492" cy="202334"/>
          </a:xfrm>
          <a:custGeom>
            <a:avLst/>
            <a:gdLst>
              <a:gd name="connsiteX0" fmla="*/ 0 w 1818492"/>
              <a:gd name="connsiteY0" fmla="*/ 0 h 202334"/>
              <a:gd name="connsiteX1" fmla="*/ 1818492 w 1818492"/>
              <a:gd name="connsiteY1" fmla="*/ 0 h 202334"/>
              <a:gd name="connsiteX2" fmla="*/ 1818492 w 1818492"/>
              <a:gd name="connsiteY2" fmla="*/ 202334 h 202334"/>
              <a:gd name="connsiteX3" fmla="*/ 0 w 1818492"/>
              <a:gd name="connsiteY3" fmla="*/ 202334 h 202334"/>
              <a:gd name="connsiteX4" fmla="*/ 0 w 1818492"/>
              <a:gd name="connsiteY4" fmla="*/ 0 h 20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92" h="202334">
                <a:moveTo>
                  <a:pt x="0" y="0"/>
                </a:moveTo>
                <a:lnTo>
                  <a:pt x="1818492" y="0"/>
                </a:lnTo>
                <a:lnTo>
                  <a:pt x="1818492" y="202334"/>
                </a:lnTo>
                <a:lnTo>
                  <a:pt x="0" y="2023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39267" bIns="0" numCol="1" spcCol="1270" anchor="t" anchorCtr="0">
            <a:noAutofit/>
          </a:bodyPr>
          <a:lstStyle/>
          <a:p>
            <a:pPr marL="0" lvl="0" indent="0" algn="l"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BIOBLOCK</a:t>
            </a:r>
          </a:p>
        </p:txBody>
      </p:sp>
      <p:sp>
        <p:nvSpPr>
          <p:cNvPr id="22" name="Freeform: Shape 21">
            <a:extLst>
              <a:ext uri="{FF2B5EF4-FFF2-40B4-BE49-F238E27FC236}">
                <a16:creationId xmlns:a16="http://schemas.microsoft.com/office/drawing/2014/main" id="{C61E49E2-A528-481D-BC64-4BE665A6FD84}"/>
              </a:ext>
            </a:extLst>
          </p:cNvPr>
          <p:cNvSpPr/>
          <p:nvPr/>
        </p:nvSpPr>
        <p:spPr>
          <a:xfrm>
            <a:off x="3675443" y="2234869"/>
            <a:ext cx="2020133" cy="1818492"/>
          </a:xfrm>
          <a:custGeom>
            <a:avLst/>
            <a:gdLst>
              <a:gd name="connsiteX0" fmla="*/ 0 w 2020133"/>
              <a:gd name="connsiteY0" fmla="*/ 0 h 1818492"/>
              <a:gd name="connsiteX1" fmla="*/ 2020133 w 2020133"/>
              <a:gd name="connsiteY1" fmla="*/ 0 h 1818492"/>
              <a:gd name="connsiteX2" fmla="*/ 2020133 w 2020133"/>
              <a:gd name="connsiteY2" fmla="*/ 1818492 h 1818492"/>
              <a:gd name="connsiteX3" fmla="*/ 0 w 2020133"/>
              <a:gd name="connsiteY3" fmla="*/ 1818492 h 1818492"/>
              <a:gd name="connsiteX4" fmla="*/ 0 w 2020133"/>
              <a:gd name="connsiteY4" fmla="*/ 0 h 181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133" h="1818492">
                <a:moveTo>
                  <a:pt x="0" y="0"/>
                </a:moveTo>
                <a:lnTo>
                  <a:pt x="2020133" y="0"/>
                </a:lnTo>
                <a:lnTo>
                  <a:pt x="2020133" y="1818492"/>
                </a:lnTo>
                <a:lnTo>
                  <a:pt x="0" y="1818492"/>
                </a:lnTo>
                <a:lnTo>
                  <a:pt x="0" y="0"/>
                </a:lnTo>
                <a:close/>
              </a:path>
            </a:pathLst>
          </a:custGeom>
          <a:solidFill>
            <a:schemeClr val="accent6">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8232" tIns="339267"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Intervention: </a:t>
            </a:r>
            <a:endParaRPr lang="en-GB" sz="1050" b="1"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rock pools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pit habitats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crevice habitats </a:t>
            </a:r>
          </a:p>
          <a:p>
            <a:pPr marL="57150" lvl="1" indent="-57150" algn="l" defTabSz="466725">
              <a:lnSpc>
                <a:spcPct val="90000"/>
              </a:lnSpc>
              <a:spcBef>
                <a:spcPct val="0"/>
              </a:spcBef>
              <a:spcAft>
                <a:spcPct val="15000"/>
              </a:spcAft>
              <a:buFont typeface="Arial" panose="020B0604020202020204" pitchFamily="34" charset="0"/>
              <a:buNone/>
            </a:pPr>
            <a:endParaRPr lang="en-GB" sz="1050" b="0" i="0"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Installation technique: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Drop-in prefabricated units </a:t>
            </a:r>
          </a:p>
        </p:txBody>
      </p:sp>
      <p:sp>
        <p:nvSpPr>
          <p:cNvPr id="23" name="Oval 22">
            <a:extLst>
              <a:ext uri="{FF2B5EF4-FFF2-40B4-BE49-F238E27FC236}">
                <a16:creationId xmlns:a16="http://schemas.microsoft.com/office/drawing/2014/main" id="{BC8B81A4-9511-4D27-AFA8-912109C0CB15}"/>
              </a:ext>
              <a:ext uri="{C183D7F6-B498-43B3-948B-1728B52AA6E4}">
                <adec:decorative xmlns:adec="http://schemas.microsoft.com/office/drawing/2017/decorative" val="1"/>
              </a:ext>
            </a:extLst>
          </p:cNvPr>
          <p:cNvSpPr/>
          <p:nvPr/>
        </p:nvSpPr>
        <p:spPr>
          <a:xfrm>
            <a:off x="3290762" y="1727090"/>
            <a:ext cx="769362" cy="769362"/>
          </a:xfrm>
          <a:prstGeom prst="ellipse">
            <a:avLst/>
          </a:prstGeom>
          <a:blipFill>
            <a:blip r:embed="rId6"/>
            <a:srcRect/>
            <a:stretch>
              <a:fillRect l="-5000" r="-5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4" name="Freeform: Shape 23">
            <a:extLst>
              <a:ext uri="{FF2B5EF4-FFF2-40B4-BE49-F238E27FC236}">
                <a16:creationId xmlns:a16="http://schemas.microsoft.com/office/drawing/2014/main" id="{4D68A680-35EE-4A8F-BC87-303587AA1D1F}"/>
              </a:ext>
            </a:extLst>
          </p:cNvPr>
          <p:cNvSpPr/>
          <p:nvPr/>
        </p:nvSpPr>
        <p:spPr>
          <a:xfrm>
            <a:off x="7071296" y="1787868"/>
            <a:ext cx="1598564" cy="446253"/>
          </a:xfrm>
          <a:custGeom>
            <a:avLst/>
            <a:gdLst>
              <a:gd name="connsiteX0" fmla="*/ 0 w 1598564"/>
              <a:gd name="connsiteY0" fmla="*/ 0 h 446253"/>
              <a:gd name="connsiteX1" fmla="*/ 1598564 w 1598564"/>
              <a:gd name="connsiteY1" fmla="*/ 0 h 446253"/>
              <a:gd name="connsiteX2" fmla="*/ 1598564 w 1598564"/>
              <a:gd name="connsiteY2" fmla="*/ 446253 h 446253"/>
              <a:gd name="connsiteX3" fmla="*/ 0 w 1598564"/>
              <a:gd name="connsiteY3" fmla="*/ 446253 h 446253"/>
              <a:gd name="connsiteX4" fmla="*/ 0 w 1598564"/>
              <a:gd name="connsiteY4" fmla="*/ 0 h 44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564" h="446253">
                <a:moveTo>
                  <a:pt x="0" y="0"/>
                </a:moveTo>
                <a:lnTo>
                  <a:pt x="1598564" y="0"/>
                </a:lnTo>
                <a:lnTo>
                  <a:pt x="1598564" y="446253"/>
                </a:lnTo>
                <a:lnTo>
                  <a:pt x="0" y="446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39267" bIns="0" numCol="1" spcCol="1270" anchor="t" anchorCtr="0">
            <a:noAutofit/>
          </a:bodyPr>
          <a:lstStyle/>
          <a:p>
            <a:pPr marL="0" lvl="0" indent="0" algn="l" defTabSz="533400">
              <a:lnSpc>
                <a:spcPct val="90000"/>
              </a:lnSpc>
              <a:spcBef>
                <a:spcPct val="0"/>
              </a:spcBef>
              <a:spcAft>
                <a:spcPct val="35000"/>
              </a:spcAft>
              <a:buNone/>
            </a:pPr>
            <a:r>
              <a:rPr lang="en-GB" sz="1200" b="1" kern="1200" err="1">
                <a:latin typeface="Arial" panose="020B0604020202020204" pitchFamily="34" charset="0"/>
                <a:cs typeface="Arial" panose="020B0604020202020204" pitchFamily="34" charset="0"/>
              </a:rPr>
              <a:t>Econcrete</a:t>
            </a:r>
            <a:r>
              <a:rPr lang="en-GB" sz="1200" b="1" kern="1200">
                <a:latin typeface="Arial" panose="020B0604020202020204" pitchFamily="34" charset="0"/>
                <a:cs typeface="Arial" panose="020B0604020202020204" pitchFamily="34" charset="0"/>
              </a:rPr>
              <a:t> Rock pools</a:t>
            </a:r>
          </a:p>
        </p:txBody>
      </p:sp>
      <p:sp>
        <p:nvSpPr>
          <p:cNvPr id="25" name="Freeform: Shape 24">
            <a:extLst>
              <a:ext uri="{FF2B5EF4-FFF2-40B4-BE49-F238E27FC236}">
                <a16:creationId xmlns:a16="http://schemas.microsoft.com/office/drawing/2014/main" id="{1EEDE70A-1E38-4E9E-961E-3D9D299FC5BD}"/>
              </a:ext>
            </a:extLst>
          </p:cNvPr>
          <p:cNvSpPr/>
          <p:nvPr/>
        </p:nvSpPr>
        <p:spPr>
          <a:xfrm>
            <a:off x="6650400" y="2234869"/>
            <a:ext cx="2020133" cy="1818492"/>
          </a:xfrm>
          <a:custGeom>
            <a:avLst/>
            <a:gdLst>
              <a:gd name="connsiteX0" fmla="*/ 0 w 2020133"/>
              <a:gd name="connsiteY0" fmla="*/ 0 h 1818492"/>
              <a:gd name="connsiteX1" fmla="*/ 2020133 w 2020133"/>
              <a:gd name="connsiteY1" fmla="*/ 0 h 1818492"/>
              <a:gd name="connsiteX2" fmla="*/ 2020133 w 2020133"/>
              <a:gd name="connsiteY2" fmla="*/ 1818492 h 1818492"/>
              <a:gd name="connsiteX3" fmla="*/ 0 w 2020133"/>
              <a:gd name="connsiteY3" fmla="*/ 1818492 h 1818492"/>
              <a:gd name="connsiteX4" fmla="*/ 0 w 2020133"/>
              <a:gd name="connsiteY4" fmla="*/ 0 h 181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133" h="1818492">
                <a:moveTo>
                  <a:pt x="0" y="0"/>
                </a:moveTo>
                <a:lnTo>
                  <a:pt x="2020133" y="0"/>
                </a:lnTo>
                <a:lnTo>
                  <a:pt x="2020133" y="1818492"/>
                </a:lnTo>
                <a:lnTo>
                  <a:pt x="0" y="1818492"/>
                </a:lnTo>
                <a:lnTo>
                  <a:pt x="0" y="0"/>
                </a:ln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8232" tIns="339267"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Intervention: </a:t>
            </a:r>
            <a:endParaRPr lang="en-GB" sz="1050" b="1"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rock pools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Texture surfaces </a:t>
            </a:r>
          </a:p>
          <a:p>
            <a:pPr marL="57150" lvl="1" indent="-57150" algn="l" defTabSz="466725">
              <a:lnSpc>
                <a:spcPct val="90000"/>
              </a:lnSpc>
              <a:spcBef>
                <a:spcPct val="0"/>
              </a:spcBef>
              <a:spcAft>
                <a:spcPct val="15000"/>
              </a:spcAft>
              <a:buFont typeface="Arial" panose="020B0604020202020204" pitchFamily="34" charset="0"/>
              <a:buNone/>
            </a:pPr>
            <a:endParaRPr lang="en-GB" sz="1050" b="0" i="0"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Installation technique: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Drop-in prefabricated units </a:t>
            </a:r>
          </a:p>
        </p:txBody>
      </p:sp>
      <p:sp>
        <p:nvSpPr>
          <p:cNvPr id="26" name="Oval 25">
            <a:extLst>
              <a:ext uri="{FF2B5EF4-FFF2-40B4-BE49-F238E27FC236}">
                <a16:creationId xmlns:a16="http://schemas.microsoft.com/office/drawing/2014/main" id="{B9E71651-192C-4F47-A4A8-863EFE6B28D3}"/>
              </a:ext>
              <a:ext uri="{C183D7F6-B498-43B3-948B-1728B52AA6E4}">
                <adec:decorative xmlns:adec="http://schemas.microsoft.com/office/drawing/2017/decorative" val="1"/>
              </a:ext>
            </a:extLst>
          </p:cNvPr>
          <p:cNvSpPr/>
          <p:nvPr/>
        </p:nvSpPr>
        <p:spPr>
          <a:xfrm>
            <a:off x="6265719" y="1727090"/>
            <a:ext cx="769362" cy="769362"/>
          </a:xfrm>
          <a:prstGeom prst="ellipse">
            <a:avLst/>
          </a:prstGeom>
          <a:blipFill>
            <a:blip r:embed="rId7"/>
            <a:srcRect/>
            <a:stretch>
              <a:fillRect/>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 name="Freeform: Shape 6">
            <a:extLst>
              <a:ext uri="{FF2B5EF4-FFF2-40B4-BE49-F238E27FC236}">
                <a16:creationId xmlns:a16="http://schemas.microsoft.com/office/drawing/2014/main" id="{BD42E0DC-B45C-4B5F-92BB-D7F20BAE5227}"/>
              </a:ext>
            </a:extLst>
          </p:cNvPr>
          <p:cNvSpPr/>
          <p:nvPr/>
        </p:nvSpPr>
        <p:spPr>
          <a:xfrm>
            <a:off x="1155965" y="4212473"/>
            <a:ext cx="1818492" cy="384681"/>
          </a:xfrm>
          <a:custGeom>
            <a:avLst/>
            <a:gdLst>
              <a:gd name="connsiteX0" fmla="*/ 0 w 1818492"/>
              <a:gd name="connsiteY0" fmla="*/ 0 h 384681"/>
              <a:gd name="connsiteX1" fmla="*/ 1818492 w 1818492"/>
              <a:gd name="connsiteY1" fmla="*/ 0 h 384681"/>
              <a:gd name="connsiteX2" fmla="*/ 1818492 w 1818492"/>
              <a:gd name="connsiteY2" fmla="*/ 384681 h 384681"/>
              <a:gd name="connsiteX3" fmla="*/ 0 w 1818492"/>
              <a:gd name="connsiteY3" fmla="*/ 384681 h 384681"/>
              <a:gd name="connsiteX4" fmla="*/ 0 w 1818492"/>
              <a:gd name="connsiteY4" fmla="*/ 0 h 384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92" h="384681">
                <a:moveTo>
                  <a:pt x="0" y="0"/>
                </a:moveTo>
                <a:lnTo>
                  <a:pt x="1818492" y="0"/>
                </a:lnTo>
                <a:lnTo>
                  <a:pt x="1818492" y="384681"/>
                </a:lnTo>
                <a:lnTo>
                  <a:pt x="0" y="384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39267" bIns="0" numCol="1" spcCol="1270" anchor="t" anchorCtr="0">
            <a:noAutofit/>
          </a:bodyPr>
          <a:lstStyle/>
          <a:p>
            <a:pPr marL="0" lvl="0" indent="0" algn="l" defTabSz="533400">
              <a:lnSpc>
                <a:spcPct val="90000"/>
              </a:lnSpc>
              <a:spcBef>
                <a:spcPct val="0"/>
              </a:spcBef>
              <a:spcAft>
                <a:spcPct val="35000"/>
              </a:spcAft>
              <a:buNone/>
            </a:pPr>
            <a:r>
              <a:rPr lang="en-GB" sz="1200" b="1" i="0" kern="1200" err="1">
                <a:latin typeface="Arial" panose="020B0604020202020204" pitchFamily="34" charset="0"/>
                <a:cs typeface="Arial" panose="020B0604020202020204" pitchFamily="34" charset="0"/>
              </a:rPr>
              <a:t>ECOncrete</a:t>
            </a:r>
            <a:r>
              <a:rPr lang="en-GB" sz="1200" b="1" i="0" kern="1200">
                <a:latin typeface="Arial" panose="020B0604020202020204" pitchFamily="34" charset="0"/>
                <a:cs typeface="Arial" panose="020B0604020202020204" pitchFamily="34" charset="0"/>
              </a:rPr>
              <a:t>® Seawall Panels</a:t>
            </a:r>
            <a:endParaRPr lang="en-GB" sz="1200" b="1" kern="1200">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B4DE7925-0DEA-4FE5-B1F0-296F0A27D72D}"/>
              </a:ext>
            </a:extLst>
          </p:cNvPr>
          <p:cNvSpPr/>
          <p:nvPr/>
        </p:nvSpPr>
        <p:spPr>
          <a:xfrm>
            <a:off x="741273" y="4674369"/>
            <a:ext cx="2023185" cy="1818492"/>
          </a:xfrm>
          <a:custGeom>
            <a:avLst/>
            <a:gdLst>
              <a:gd name="connsiteX0" fmla="*/ 0 w 2023185"/>
              <a:gd name="connsiteY0" fmla="*/ 0 h 1818492"/>
              <a:gd name="connsiteX1" fmla="*/ 2023185 w 2023185"/>
              <a:gd name="connsiteY1" fmla="*/ 0 h 1818492"/>
              <a:gd name="connsiteX2" fmla="*/ 2023185 w 2023185"/>
              <a:gd name="connsiteY2" fmla="*/ 1818492 h 1818492"/>
              <a:gd name="connsiteX3" fmla="*/ 0 w 2023185"/>
              <a:gd name="connsiteY3" fmla="*/ 1818492 h 1818492"/>
              <a:gd name="connsiteX4" fmla="*/ 0 w 2023185"/>
              <a:gd name="connsiteY4" fmla="*/ 0 h 181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185" h="1818492">
                <a:moveTo>
                  <a:pt x="0" y="0"/>
                </a:moveTo>
                <a:lnTo>
                  <a:pt x="2023185" y="0"/>
                </a:lnTo>
                <a:lnTo>
                  <a:pt x="2023185" y="1818492"/>
                </a:lnTo>
                <a:lnTo>
                  <a:pt x="0" y="1818492"/>
                </a:lnTo>
                <a:lnTo>
                  <a:pt x="0" y="0"/>
                </a:lnTo>
                <a:close/>
              </a:path>
            </a:pathLst>
          </a:custGeom>
          <a:solidFill>
            <a:srgbClr val="2E5549"/>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8232" tIns="339267"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Intervention: </a:t>
            </a:r>
            <a:endParaRPr lang="en-GB" sz="1050" b="1"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rock pools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hole habitats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ledges or ridges</a:t>
            </a:r>
          </a:p>
          <a:p>
            <a:pPr marL="57150" lvl="1" indent="-57150" algn="l" defTabSz="466725">
              <a:lnSpc>
                <a:spcPct val="90000"/>
              </a:lnSpc>
              <a:spcBef>
                <a:spcPct val="0"/>
              </a:spcBef>
              <a:spcAft>
                <a:spcPct val="15000"/>
              </a:spcAft>
              <a:buFont typeface="Arial" panose="020B0604020202020204" pitchFamily="34" charset="0"/>
              <a:buNone/>
            </a:pPr>
            <a:r>
              <a:rPr lang="en-GB" sz="1050" b="0" i="0" u="none" kern="1200">
                <a:latin typeface="Arial" panose="020B0604020202020204" pitchFamily="34" charset="0"/>
                <a:cs typeface="Arial" panose="020B0604020202020204" pitchFamily="34" charset="0"/>
              </a:rPr>
              <a:t> </a:t>
            </a:r>
          </a:p>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Installation technique: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Bolt-on </a:t>
            </a:r>
          </a:p>
        </p:txBody>
      </p:sp>
      <p:sp>
        <p:nvSpPr>
          <p:cNvPr id="9" name="Oval 8">
            <a:extLst>
              <a:ext uri="{FF2B5EF4-FFF2-40B4-BE49-F238E27FC236}">
                <a16:creationId xmlns:a16="http://schemas.microsoft.com/office/drawing/2014/main" id="{F91B112B-C448-49A5-92F6-CFB9FE2B8D5F}"/>
              </a:ext>
              <a:ext uri="{C183D7F6-B498-43B3-948B-1728B52AA6E4}">
                <adec:decorative xmlns:adec="http://schemas.microsoft.com/office/drawing/2017/decorative" val="1"/>
              </a:ext>
            </a:extLst>
          </p:cNvPr>
          <p:cNvSpPr/>
          <p:nvPr/>
        </p:nvSpPr>
        <p:spPr>
          <a:xfrm>
            <a:off x="356592" y="4166590"/>
            <a:ext cx="769362" cy="769362"/>
          </a:xfrm>
          <a:prstGeom prst="ellipse">
            <a:avLst/>
          </a:prstGeom>
          <a:blipFill>
            <a:blip r:embed="rId8">
              <a:extLst>
                <a:ext uri="{28A0092B-C50C-407E-A947-70E740481C1C}">
                  <a14:useLocalDpi xmlns:a14="http://schemas.microsoft.com/office/drawing/2010/main" val="0"/>
                </a:ext>
              </a:extLst>
            </a:blip>
            <a:srcRect/>
            <a:stretch>
              <a:fillRect t="-19000" b="-19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ACDE1DBA-34E6-4959-801F-40BBCB2700B3}"/>
              </a:ext>
            </a:extLst>
          </p:cNvPr>
          <p:cNvSpPr/>
          <p:nvPr/>
        </p:nvSpPr>
        <p:spPr>
          <a:xfrm>
            <a:off x="4104006" y="4186178"/>
            <a:ext cx="1818492" cy="384681"/>
          </a:xfrm>
          <a:custGeom>
            <a:avLst/>
            <a:gdLst>
              <a:gd name="connsiteX0" fmla="*/ 0 w 1818492"/>
              <a:gd name="connsiteY0" fmla="*/ 0 h 384681"/>
              <a:gd name="connsiteX1" fmla="*/ 1818492 w 1818492"/>
              <a:gd name="connsiteY1" fmla="*/ 0 h 384681"/>
              <a:gd name="connsiteX2" fmla="*/ 1818492 w 1818492"/>
              <a:gd name="connsiteY2" fmla="*/ 384681 h 384681"/>
              <a:gd name="connsiteX3" fmla="*/ 0 w 1818492"/>
              <a:gd name="connsiteY3" fmla="*/ 384681 h 384681"/>
              <a:gd name="connsiteX4" fmla="*/ 0 w 1818492"/>
              <a:gd name="connsiteY4" fmla="*/ 0 h 384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92" h="384681">
                <a:moveTo>
                  <a:pt x="0" y="0"/>
                </a:moveTo>
                <a:lnTo>
                  <a:pt x="1818492" y="0"/>
                </a:lnTo>
                <a:lnTo>
                  <a:pt x="1818492" y="384681"/>
                </a:lnTo>
                <a:lnTo>
                  <a:pt x="0" y="384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39267" bIns="0" numCol="1" spcCol="1270" anchor="t" anchorCtr="0">
            <a:noAutofit/>
          </a:bodyPr>
          <a:lstStyle/>
          <a:p>
            <a:pPr marL="0" lvl="0" indent="0" algn="l" defTabSz="533400">
              <a:lnSpc>
                <a:spcPct val="90000"/>
              </a:lnSpc>
              <a:spcBef>
                <a:spcPct val="0"/>
              </a:spcBef>
              <a:spcAft>
                <a:spcPct val="35000"/>
              </a:spcAft>
              <a:buNone/>
            </a:pPr>
            <a:r>
              <a:rPr lang="en-GB" sz="1200" b="1" i="0" kern="1200" err="1">
                <a:latin typeface="Arial" panose="020B0604020202020204" pitchFamily="34" charset="0"/>
                <a:cs typeface="Arial" panose="020B0604020202020204" pitchFamily="34" charset="0"/>
              </a:rPr>
              <a:t>ECOncrete</a:t>
            </a:r>
            <a:r>
              <a:rPr lang="en-GB" sz="1200" b="1" i="0" kern="1200">
                <a:latin typeface="Arial" panose="020B0604020202020204" pitchFamily="34" charset="0"/>
                <a:cs typeface="Arial" panose="020B0604020202020204" pitchFamily="34" charset="0"/>
              </a:rPr>
              <a:t>® piles and jackets  </a:t>
            </a:r>
            <a:endParaRPr lang="en-GB" sz="1200" b="1" kern="1200">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72E94387-0754-448F-83FE-CBA1E6381C9A}"/>
              </a:ext>
            </a:extLst>
          </p:cNvPr>
          <p:cNvSpPr/>
          <p:nvPr/>
        </p:nvSpPr>
        <p:spPr>
          <a:xfrm>
            <a:off x="3689310" y="4674369"/>
            <a:ext cx="2023185" cy="1818492"/>
          </a:xfrm>
          <a:custGeom>
            <a:avLst/>
            <a:gdLst>
              <a:gd name="connsiteX0" fmla="*/ 0 w 2023185"/>
              <a:gd name="connsiteY0" fmla="*/ 0 h 1818492"/>
              <a:gd name="connsiteX1" fmla="*/ 2023185 w 2023185"/>
              <a:gd name="connsiteY1" fmla="*/ 0 h 1818492"/>
              <a:gd name="connsiteX2" fmla="*/ 2023185 w 2023185"/>
              <a:gd name="connsiteY2" fmla="*/ 1818492 h 1818492"/>
              <a:gd name="connsiteX3" fmla="*/ 0 w 2023185"/>
              <a:gd name="connsiteY3" fmla="*/ 1818492 h 1818492"/>
              <a:gd name="connsiteX4" fmla="*/ 0 w 2023185"/>
              <a:gd name="connsiteY4" fmla="*/ 0 h 181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185" h="1818492">
                <a:moveTo>
                  <a:pt x="0" y="0"/>
                </a:moveTo>
                <a:lnTo>
                  <a:pt x="2023185" y="0"/>
                </a:lnTo>
                <a:lnTo>
                  <a:pt x="2023185" y="1818492"/>
                </a:lnTo>
                <a:lnTo>
                  <a:pt x="0" y="1818492"/>
                </a:lnTo>
                <a:lnTo>
                  <a:pt x="0" y="0"/>
                </a:lnTo>
                <a:close/>
              </a:path>
            </a:pathLst>
          </a:custGeom>
          <a:solidFill>
            <a:srgbClr val="002060"/>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8232" tIns="339267"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Intervention: </a:t>
            </a:r>
            <a:endParaRPr lang="en-GB" sz="1050" b="1"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Use environmentally sensitive materials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Textured surfaces </a:t>
            </a:r>
          </a:p>
          <a:p>
            <a:pPr marL="57150" lvl="1" indent="-57150" algn="l" defTabSz="466725">
              <a:lnSpc>
                <a:spcPct val="90000"/>
              </a:lnSpc>
              <a:spcBef>
                <a:spcPct val="0"/>
              </a:spcBef>
              <a:spcAft>
                <a:spcPct val="15000"/>
              </a:spcAft>
              <a:buFont typeface="Arial" panose="020B0604020202020204" pitchFamily="34" charset="0"/>
              <a:buNone/>
            </a:pPr>
            <a:endParaRPr lang="en-GB" sz="1050" b="1" i="0"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Installation technique: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Cast-in </a:t>
            </a:r>
          </a:p>
        </p:txBody>
      </p:sp>
      <p:sp>
        <p:nvSpPr>
          <p:cNvPr id="12" name="Oval 11">
            <a:extLst>
              <a:ext uri="{FF2B5EF4-FFF2-40B4-BE49-F238E27FC236}">
                <a16:creationId xmlns:a16="http://schemas.microsoft.com/office/drawing/2014/main" id="{064825DB-6404-4B75-BA30-A60F5BA29E3C}"/>
              </a:ext>
              <a:ext uri="{C183D7F6-B498-43B3-948B-1728B52AA6E4}">
                <adec:decorative xmlns:adec="http://schemas.microsoft.com/office/drawing/2017/decorative" val="1"/>
              </a:ext>
            </a:extLst>
          </p:cNvPr>
          <p:cNvSpPr/>
          <p:nvPr/>
        </p:nvSpPr>
        <p:spPr>
          <a:xfrm>
            <a:off x="3304629" y="4166590"/>
            <a:ext cx="769362" cy="769362"/>
          </a:xfrm>
          <a:prstGeom prst="ellipse">
            <a:avLst/>
          </a:prstGeom>
          <a:blipFill>
            <a:blip r:embed="rId9">
              <a:extLst>
                <a:ext uri="{28A0092B-C50C-407E-A947-70E740481C1C}">
                  <a14:useLocalDpi xmlns:a14="http://schemas.microsoft.com/office/drawing/2010/main" val="0"/>
                </a:ext>
              </a:extLst>
            </a:blip>
            <a:srcRect/>
            <a:stretch>
              <a:fillRect t="-14000" b="-14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AEC88196-8D1D-4985-B9C9-338A7BBDF87A}"/>
              </a:ext>
            </a:extLst>
          </p:cNvPr>
          <p:cNvSpPr/>
          <p:nvPr/>
        </p:nvSpPr>
        <p:spPr>
          <a:xfrm>
            <a:off x="7041593" y="4194943"/>
            <a:ext cx="1581033" cy="384681"/>
          </a:xfrm>
          <a:custGeom>
            <a:avLst/>
            <a:gdLst>
              <a:gd name="connsiteX0" fmla="*/ 0 w 1581033"/>
              <a:gd name="connsiteY0" fmla="*/ 0 h 384681"/>
              <a:gd name="connsiteX1" fmla="*/ 1581033 w 1581033"/>
              <a:gd name="connsiteY1" fmla="*/ 0 h 384681"/>
              <a:gd name="connsiteX2" fmla="*/ 1581033 w 1581033"/>
              <a:gd name="connsiteY2" fmla="*/ 384681 h 384681"/>
              <a:gd name="connsiteX3" fmla="*/ 0 w 1581033"/>
              <a:gd name="connsiteY3" fmla="*/ 384681 h 384681"/>
              <a:gd name="connsiteX4" fmla="*/ 0 w 1581033"/>
              <a:gd name="connsiteY4" fmla="*/ 0 h 384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033" h="384681">
                <a:moveTo>
                  <a:pt x="0" y="0"/>
                </a:moveTo>
                <a:lnTo>
                  <a:pt x="1581033" y="0"/>
                </a:lnTo>
                <a:lnTo>
                  <a:pt x="1581033" y="384681"/>
                </a:lnTo>
                <a:lnTo>
                  <a:pt x="0" y="384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39267" bIns="0" numCol="1" spcCol="1270" anchor="t" anchorCtr="0">
            <a:noAutofit/>
          </a:bodyPr>
          <a:lstStyle/>
          <a:p>
            <a:pPr marL="0" lvl="0" indent="0" algn="l"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Living Seawall Panels</a:t>
            </a:r>
          </a:p>
        </p:txBody>
      </p:sp>
      <p:sp>
        <p:nvSpPr>
          <p:cNvPr id="15" name="Freeform: Shape 14">
            <a:extLst>
              <a:ext uri="{FF2B5EF4-FFF2-40B4-BE49-F238E27FC236}">
                <a16:creationId xmlns:a16="http://schemas.microsoft.com/office/drawing/2014/main" id="{05F4CC7B-48B4-4397-9D01-2EE75D1D8E1F}"/>
              </a:ext>
            </a:extLst>
          </p:cNvPr>
          <p:cNvSpPr/>
          <p:nvPr/>
        </p:nvSpPr>
        <p:spPr>
          <a:xfrm>
            <a:off x="6637348" y="4674369"/>
            <a:ext cx="2023185" cy="1818492"/>
          </a:xfrm>
          <a:custGeom>
            <a:avLst/>
            <a:gdLst>
              <a:gd name="connsiteX0" fmla="*/ 0 w 2023185"/>
              <a:gd name="connsiteY0" fmla="*/ 0 h 1818492"/>
              <a:gd name="connsiteX1" fmla="*/ 2023185 w 2023185"/>
              <a:gd name="connsiteY1" fmla="*/ 0 h 1818492"/>
              <a:gd name="connsiteX2" fmla="*/ 2023185 w 2023185"/>
              <a:gd name="connsiteY2" fmla="*/ 1818492 h 1818492"/>
              <a:gd name="connsiteX3" fmla="*/ 0 w 2023185"/>
              <a:gd name="connsiteY3" fmla="*/ 1818492 h 1818492"/>
              <a:gd name="connsiteX4" fmla="*/ 0 w 2023185"/>
              <a:gd name="connsiteY4" fmla="*/ 0 h 181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185" h="1818492">
                <a:moveTo>
                  <a:pt x="0" y="0"/>
                </a:moveTo>
                <a:lnTo>
                  <a:pt x="2023185" y="0"/>
                </a:lnTo>
                <a:lnTo>
                  <a:pt x="2023185" y="1818492"/>
                </a:lnTo>
                <a:lnTo>
                  <a:pt x="0" y="1818492"/>
                </a:lnTo>
                <a:lnTo>
                  <a:pt x="0" y="0"/>
                </a:lnTo>
                <a:close/>
              </a:path>
            </a:pathLst>
          </a:custGeom>
          <a:solidFill>
            <a:srgbClr val="0070C0"/>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8232" tIns="339267"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Intervention: </a:t>
            </a:r>
            <a:endParaRPr lang="en-GB" sz="1050" b="1"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Use environmentally sensitive materials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rock pools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hole habitats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Create crevice habitats </a:t>
            </a:r>
          </a:p>
          <a:p>
            <a:pPr marL="57150" lvl="1" indent="-57150" algn="l" defTabSz="466725">
              <a:lnSpc>
                <a:spcPct val="90000"/>
              </a:lnSpc>
              <a:spcBef>
                <a:spcPct val="0"/>
              </a:spcBef>
              <a:spcAft>
                <a:spcPct val="15000"/>
              </a:spcAft>
              <a:buFont typeface="Arial" panose="020B0604020202020204" pitchFamily="34" charset="0"/>
              <a:buNone/>
            </a:pPr>
            <a:endParaRPr lang="en-GB" sz="1050" b="0" i="0" u="none" kern="1200">
              <a:latin typeface="Arial" panose="020B0604020202020204" pitchFamily="34" charset="0"/>
              <a:cs typeface="Arial" panose="020B0604020202020204" pitchFamily="34" charset="0"/>
            </a:endParaRPr>
          </a:p>
          <a:p>
            <a:pPr marL="57150" lvl="1" indent="-57150" algn="l" defTabSz="466725">
              <a:lnSpc>
                <a:spcPct val="90000"/>
              </a:lnSpc>
              <a:spcBef>
                <a:spcPct val="0"/>
              </a:spcBef>
              <a:spcAft>
                <a:spcPct val="15000"/>
              </a:spcAft>
              <a:buChar char="•"/>
            </a:pPr>
            <a:r>
              <a:rPr lang="en-GB" sz="1050" b="1" i="0" u="none" kern="1200">
                <a:latin typeface="Arial" panose="020B0604020202020204" pitchFamily="34" charset="0"/>
                <a:cs typeface="Arial" panose="020B0604020202020204" pitchFamily="34" charset="0"/>
              </a:rPr>
              <a:t>Installation technique: </a:t>
            </a:r>
          </a:p>
          <a:p>
            <a:pPr marL="57150" lvl="1" indent="-57150" algn="l" defTabSz="466725">
              <a:lnSpc>
                <a:spcPct val="90000"/>
              </a:lnSpc>
              <a:spcBef>
                <a:spcPct val="0"/>
              </a:spcBef>
              <a:spcAft>
                <a:spcPct val="15000"/>
              </a:spcAft>
              <a:buFont typeface="Arial" panose="020B0604020202020204" pitchFamily="34" charset="0"/>
              <a:buChar char="•"/>
            </a:pPr>
            <a:r>
              <a:rPr lang="en-GB" sz="1050" b="0" i="0" u="none" kern="1200">
                <a:latin typeface="Arial" panose="020B0604020202020204" pitchFamily="34" charset="0"/>
                <a:cs typeface="Arial" panose="020B0604020202020204" pitchFamily="34" charset="0"/>
              </a:rPr>
              <a:t>Bolt-on </a:t>
            </a:r>
          </a:p>
        </p:txBody>
      </p:sp>
      <p:sp>
        <p:nvSpPr>
          <p:cNvPr id="16" name="Oval 15">
            <a:extLst>
              <a:ext uri="{FF2B5EF4-FFF2-40B4-BE49-F238E27FC236}">
                <a16:creationId xmlns:a16="http://schemas.microsoft.com/office/drawing/2014/main" id="{1543427A-4293-42D0-A9A2-BFA0997E4B59}"/>
              </a:ext>
              <a:ext uri="{C183D7F6-B498-43B3-948B-1728B52AA6E4}">
                <adec:decorative xmlns:adec="http://schemas.microsoft.com/office/drawing/2017/decorative" val="1"/>
              </a:ext>
            </a:extLst>
          </p:cNvPr>
          <p:cNvSpPr/>
          <p:nvPr/>
        </p:nvSpPr>
        <p:spPr>
          <a:xfrm>
            <a:off x="6252667" y="4166590"/>
            <a:ext cx="769362" cy="769362"/>
          </a:xfrm>
          <a:prstGeom prst="ellipse">
            <a:avLst/>
          </a:prstGeom>
          <a:blipFill>
            <a:blip r:embed="rId10">
              <a:extLst>
                <a:ext uri="{28A0092B-C50C-407E-A947-70E740481C1C}">
                  <a14:useLocalDpi xmlns:a14="http://schemas.microsoft.com/office/drawing/2010/main" val="0"/>
                </a:ext>
              </a:extLst>
            </a:blip>
            <a:srcRect/>
            <a:stretch>
              <a:fillRect l="-4000" r="-4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4" name="Slide 22" descr="press space to play audio">
            <a:hlinkClick r:id="" action="ppaction://media"/>
            <a:extLst>
              <a:ext uri="{FF2B5EF4-FFF2-40B4-BE49-F238E27FC236}">
                <a16:creationId xmlns:a16="http://schemas.microsoft.com/office/drawing/2014/main" id="{2D351CD1-FB99-4E4D-BE67-DCCC8387489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76" y="6332578"/>
            <a:ext cx="406400" cy="406400"/>
          </a:xfrm>
          <a:prstGeom prst="rect">
            <a:avLst/>
          </a:prstGeom>
        </p:spPr>
      </p:pic>
    </p:spTree>
    <p:extLst>
      <p:ext uri="{BB962C8B-B14F-4D97-AF65-F5344CB8AC3E}">
        <p14:creationId xmlns:p14="http://schemas.microsoft.com/office/powerpoint/2010/main" val="3140219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243081" y="450856"/>
            <a:ext cx="5012409"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11 – Feasibility assessment</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7" name="Hexagon 6">
            <a:extLst>
              <a:ext uri="{FF2B5EF4-FFF2-40B4-BE49-F238E27FC236}">
                <a16:creationId xmlns:a16="http://schemas.microsoft.com/office/drawing/2014/main" id="{3AF2450F-A950-43A6-B6BB-3A40503D8BBE}"/>
              </a:ext>
              <a:ext uri="{C183D7F6-B498-43B3-948B-1728B52AA6E4}">
                <adec:decorative xmlns:adec="http://schemas.microsoft.com/office/drawing/2017/decorative" val="1"/>
              </a:ext>
            </a:extLst>
          </p:cNvPr>
          <p:cNvSpPr/>
          <p:nvPr/>
        </p:nvSpPr>
        <p:spPr>
          <a:xfrm>
            <a:off x="320554" y="1686630"/>
            <a:ext cx="6418384" cy="1528719"/>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6" name="TextBox 15">
            <a:extLst>
              <a:ext uri="{FF2B5EF4-FFF2-40B4-BE49-F238E27FC236}">
                <a16:creationId xmlns:a16="http://schemas.microsoft.com/office/drawing/2014/main" id="{B39AD4C4-8EBD-44B2-AB82-20D8D86B49D6}"/>
              </a:ext>
            </a:extLst>
          </p:cNvPr>
          <p:cNvSpPr txBox="1"/>
          <p:nvPr/>
        </p:nvSpPr>
        <p:spPr>
          <a:xfrm>
            <a:off x="1008264" y="1665944"/>
            <a:ext cx="1893768" cy="461665"/>
          </a:xfrm>
          <a:prstGeom prst="rect">
            <a:avLst/>
          </a:prstGeom>
          <a:noFill/>
        </p:spPr>
        <p:txBody>
          <a:bodyPr wrap="square" rtlCol="0">
            <a:spAutoFit/>
          </a:bodyPr>
          <a:lstStyle/>
          <a:p>
            <a:r>
              <a:rPr lang="en-GB" sz="1400" b="1" kern="1200" dirty="0">
                <a:solidFill>
                  <a:schemeClr val="bg1"/>
                </a:solidFill>
                <a:latin typeface="Arial" panose="020B0604020202020204" pitchFamily="34" charset="0"/>
                <a:cs typeface="Arial" panose="020B0604020202020204" pitchFamily="34" charset="0"/>
              </a:rPr>
              <a:t>Assessment of:</a:t>
            </a:r>
          </a:p>
          <a:p>
            <a:endParaRPr lang="en-GB" sz="1000" dirty="0">
              <a:latin typeface="Arial" panose="020B0604020202020204" pitchFamily="34" charset="0"/>
              <a:cs typeface="Arial" panose="020B0604020202020204" pitchFamily="34" charset="0"/>
            </a:endParaRPr>
          </a:p>
        </p:txBody>
      </p:sp>
      <p:sp>
        <p:nvSpPr>
          <p:cNvPr id="8" name="Hexagon 4">
            <a:extLst>
              <a:ext uri="{FF2B5EF4-FFF2-40B4-BE49-F238E27FC236}">
                <a16:creationId xmlns:a16="http://schemas.microsoft.com/office/drawing/2014/main" id="{6BD0342E-D808-4324-A626-009DC79C2CF9}"/>
              </a:ext>
            </a:extLst>
          </p:cNvPr>
          <p:cNvSpPr txBox="1"/>
          <p:nvPr/>
        </p:nvSpPr>
        <p:spPr>
          <a:xfrm>
            <a:off x="792282" y="1905202"/>
            <a:ext cx="5065248" cy="130842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171450" lvl="0" indent="-171450" defTabSz="800100">
              <a:lnSpc>
                <a:spcPct val="90000"/>
              </a:lnSpc>
              <a:spcBef>
                <a:spcPct val="0"/>
              </a:spcBef>
              <a:spcAft>
                <a:spcPct val="35000"/>
              </a:spcAft>
              <a:buFont typeface="Arial" panose="020B0604020202020204" pitchFamily="34" charset="0"/>
              <a:buChar char="•"/>
            </a:pPr>
            <a:r>
              <a:rPr lang="en-GB" sz="1100" kern="1200" dirty="0">
                <a:solidFill>
                  <a:schemeClr val="bg1"/>
                </a:solidFill>
                <a:latin typeface="Arial" panose="020B0604020202020204" pitchFamily="34" charset="0"/>
                <a:cs typeface="Arial" panose="020B0604020202020204" pitchFamily="34" charset="0"/>
              </a:rPr>
              <a:t>Contribution to meeting primary &amp; secondary goals</a:t>
            </a:r>
          </a:p>
          <a:p>
            <a:pPr marL="171450" lvl="0" indent="-171450" defTabSz="800100">
              <a:lnSpc>
                <a:spcPct val="90000"/>
              </a:lnSpc>
              <a:spcBef>
                <a:spcPct val="0"/>
              </a:spcBef>
              <a:spcAft>
                <a:spcPct val="35000"/>
              </a:spcAft>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Whole life cost</a:t>
            </a:r>
          </a:p>
          <a:p>
            <a:pPr marL="171450" lvl="0" indent="-171450" defTabSz="800100">
              <a:lnSpc>
                <a:spcPct val="90000"/>
              </a:lnSpc>
              <a:spcBef>
                <a:spcPct val="0"/>
              </a:spcBef>
              <a:spcAft>
                <a:spcPct val="35000"/>
              </a:spcAft>
              <a:buFont typeface="Arial" panose="020B0604020202020204" pitchFamily="34" charset="0"/>
              <a:buChar char="•"/>
            </a:pPr>
            <a:r>
              <a:rPr lang="en-GB" sz="1100" kern="1200" dirty="0">
                <a:solidFill>
                  <a:schemeClr val="bg1"/>
                </a:solidFill>
                <a:latin typeface="Arial" panose="020B0604020202020204" pitchFamily="34" charset="0"/>
                <a:cs typeface="Arial" panose="020B0604020202020204" pitchFamily="34" charset="0"/>
              </a:rPr>
              <a:t>Carbon lifecycle assessment</a:t>
            </a:r>
          </a:p>
          <a:p>
            <a:pPr marL="171450" lvl="0" indent="-171450" defTabSz="800100">
              <a:lnSpc>
                <a:spcPct val="90000"/>
              </a:lnSpc>
              <a:spcBef>
                <a:spcPct val="0"/>
              </a:spcBef>
              <a:spcAft>
                <a:spcPct val="35000"/>
              </a:spcAft>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Asset management and maintenance</a:t>
            </a:r>
          </a:p>
          <a:p>
            <a:pPr marL="171450" lvl="0" indent="-171450" defTabSz="800100">
              <a:lnSpc>
                <a:spcPct val="90000"/>
              </a:lnSpc>
              <a:spcBef>
                <a:spcPct val="0"/>
              </a:spcBef>
              <a:spcAft>
                <a:spcPct val="35000"/>
              </a:spcAft>
              <a:buFont typeface="Arial" panose="020B0604020202020204" pitchFamily="34" charset="0"/>
              <a:buChar char="•"/>
            </a:pPr>
            <a:r>
              <a:rPr lang="en-GB" sz="1100" kern="1200" dirty="0">
                <a:solidFill>
                  <a:schemeClr val="bg1"/>
                </a:solidFill>
                <a:latin typeface="Arial" panose="020B0604020202020204" pitchFamily="34" charset="0"/>
                <a:cs typeface="Arial" panose="020B0604020202020204" pitchFamily="34" charset="0"/>
              </a:rPr>
              <a:t>consent , licence, permit and</a:t>
            </a:r>
            <a:r>
              <a:rPr lang="en-GB" sz="1100" dirty="0">
                <a:solidFill>
                  <a:schemeClr val="bg1"/>
                </a:solidFill>
                <a:latin typeface="Arial" panose="020B0604020202020204" pitchFamily="34" charset="0"/>
                <a:cs typeface="Arial" panose="020B0604020202020204" pitchFamily="34" charset="0"/>
              </a:rPr>
              <a:t> environmental assessment required</a:t>
            </a:r>
          </a:p>
          <a:p>
            <a:pPr marL="171450" lvl="0" indent="-171450" defTabSz="800100">
              <a:lnSpc>
                <a:spcPct val="90000"/>
              </a:lnSpc>
              <a:spcBef>
                <a:spcPct val="0"/>
              </a:spcBef>
              <a:spcAft>
                <a:spcPct val="35000"/>
              </a:spcAft>
              <a:buFont typeface="Arial" panose="020B0604020202020204" pitchFamily="34" charset="0"/>
              <a:buChar char="•"/>
            </a:pPr>
            <a:r>
              <a:rPr lang="en-GB" sz="1100" kern="1200" dirty="0">
                <a:solidFill>
                  <a:schemeClr val="bg1"/>
                </a:solidFill>
                <a:latin typeface="Arial" panose="020B0604020202020204" pitchFamily="34" charset="0"/>
                <a:cs typeface="Arial" panose="020B0604020202020204" pitchFamily="34" charset="0"/>
              </a:rPr>
              <a:t>Health and safety requirements</a:t>
            </a:r>
          </a:p>
        </p:txBody>
      </p:sp>
      <p:sp>
        <p:nvSpPr>
          <p:cNvPr id="13" name="Hexagon 12">
            <a:extLst>
              <a:ext uri="{FF2B5EF4-FFF2-40B4-BE49-F238E27FC236}">
                <a16:creationId xmlns:a16="http://schemas.microsoft.com/office/drawing/2014/main" id="{461E073B-7DED-4F28-B7C5-822C443F3D90}"/>
              </a:ext>
              <a:ext uri="{C183D7F6-B498-43B3-948B-1728B52AA6E4}">
                <adec:decorative xmlns:adec="http://schemas.microsoft.com/office/drawing/2017/decorative" val="1"/>
              </a:ext>
            </a:extLst>
          </p:cNvPr>
          <p:cNvSpPr/>
          <p:nvPr/>
        </p:nvSpPr>
        <p:spPr>
          <a:xfrm>
            <a:off x="320554" y="3258362"/>
            <a:ext cx="6418384" cy="1456513"/>
          </a:xfrm>
          <a:prstGeom prst="hexagon">
            <a:avLst>
              <a:gd name="adj" fmla="val 25000"/>
              <a:gd name="vf" fmla="val 115470"/>
            </a:avLst>
          </a:prstGeom>
          <a:solidFill>
            <a:schemeClr val="accent6">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B7C83BBA-CD63-447F-B7F5-8C77FDD9802E}"/>
              </a:ext>
            </a:extLst>
          </p:cNvPr>
          <p:cNvSpPr txBox="1"/>
          <p:nvPr/>
        </p:nvSpPr>
        <p:spPr>
          <a:xfrm>
            <a:off x="1093841" y="3277057"/>
            <a:ext cx="1017141" cy="307777"/>
          </a:xfrm>
          <a:prstGeom prst="rect">
            <a:avLst/>
          </a:prstGeom>
          <a:noFill/>
        </p:spPr>
        <p:txBody>
          <a:bodyPr wrap="square" rtlCol="0">
            <a:spAutoFit/>
          </a:bodyPr>
          <a:lstStyle/>
          <a:p>
            <a:r>
              <a:rPr lang="en-GB" sz="1400" b="1" kern="1200" dirty="0">
                <a:solidFill>
                  <a:schemeClr val="bg1"/>
                </a:solidFill>
                <a:latin typeface="Arial" panose="020B0604020202020204" pitchFamily="34" charset="0"/>
                <a:cs typeface="Arial" panose="020B0604020202020204" pitchFamily="34" charset="0"/>
              </a:rPr>
              <a:t>Evaluate:</a:t>
            </a:r>
            <a:endParaRPr lang="en-GB" sz="1000" dirty="0">
              <a:latin typeface="Arial" panose="020B0604020202020204" pitchFamily="34" charset="0"/>
              <a:cs typeface="Arial" panose="020B0604020202020204" pitchFamily="34" charset="0"/>
            </a:endParaRPr>
          </a:p>
        </p:txBody>
      </p:sp>
      <p:sp>
        <p:nvSpPr>
          <p:cNvPr id="14" name="Hexagon 4">
            <a:extLst>
              <a:ext uri="{FF2B5EF4-FFF2-40B4-BE49-F238E27FC236}">
                <a16:creationId xmlns:a16="http://schemas.microsoft.com/office/drawing/2014/main" id="{7701154F-1683-4957-A9C3-D906321D09C1}"/>
              </a:ext>
            </a:extLst>
          </p:cNvPr>
          <p:cNvSpPr txBox="1"/>
          <p:nvPr/>
        </p:nvSpPr>
        <p:spPr>
          <a:xfrm>
            <a:off x="792282" y="3507890"/>
            <a:ext cx="5453251" cy="103315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171450" lvl="0" indent="-171450" defTabSz="800100">
              <a:lnSpc>
                <a:spcPct val="90000"/>
              </a:lnSpc>
              <a:spcBef>
                <a:spcPct val="0"/>
              </a:spcBef>
              <a:spcAft>
                <a:spcPct val="35000"/>
              </a:spcAft>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Other site specific challenges </a:t>
            </a:r>
          </a:p>
          <a:p>
            <a:pPr marL="171450" indent="-171450" defTabSz="800100">
              <a:lnSpc>
                <a:spcPct val="90000"/>
              </a:lnSpc>
              <a:spcBef>
                <a:spcPct val="0"/>
              </a:spcBef>
              <a:spcAft>
                <a:spcPct val="35000"/>
              </a:spcAft>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Aesthetic considerations</a:t>
            </a:r>
          </a:p>
          <a:p>
            <a:pPr marL="171450" indent="-171450" defTabSz="800100">
              <a:lnSpc>
                <a:spcPct val="90000"/>
              </a:lnSpc>
              <a:spcBef>
                <a:spcPct val="0"/>
              </a:spcBef>
              <a:spcAft>
                <a:spcPct val="35000"/>
              </a:spcAft>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Early stakeholder engagement</a:t>
            </a:r>
          </a:p>
          <a:p>
            <a:pPr marL="171450" lvl="0" indent="-171450" defTabSz="800100">
              <a:lnSpc>
                <a:spcPct val="90000"/>
              </a:lnSpc>
              <a:spcBef>
                <a:spcPct val="0"/>
              </a:spcBef>
              <a:spcAft>
                <a:spcPct val="35000"/>
              </a:spcAft>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Do products and suppliers exist to deliver the intervention </a:t>
            </a:r>
          </a:p>
          <a:p>
            <a:pPr marL="171450" lvl="0" indent="-171450" defTabSz="800100">
              <a:lnSpc>
                <a:spcPct val="90000"/>
              </a:lnSpc>
              <a:spcBef>
                <a:spcPct val="0"/>
              </a:spcBef>
              <a:spcAft>
                <a:spcPct val="35000"/>
              </a:spcAft>
              <a:buFont typeface="Arial" panose="020B0604020202020204" pitchFamily="34" charset="0"/>
              <a:buChar char="•"/>
            </a:pPr>
            <a:r>
              <a:rPr lang="en-GB" sz="1100" kern="1200" dirty="0">
                <a:solidFill>
                  <a:schemeClr val="bg1"/>
                </a:solidFill>
                <a:latin typeface="Arial" panose="020B0604020202020204" pitchFamily="34" charset="0"/>
                <a:cs typeface="Arial" panose="020B0604020202020204" pitchFamily="34" charset="0"/>
              </a:rPr>
              <a:t>Can they be installed without </a:t>
            </a:r>
            <a:r>
              <a:rPr lang="en-GB" sz="1100" dirty="0">
                <a:solidFill>
                  <a:schemeClr val="bg1"/>
                </a:solidFill>
                <a:latin typeface="Arial" panose="020B0604020202020204" pitchFamily="34" charset="0"/>
                <a:cs typeface="Arial" panose="020B0604020202020204" pitchFamily="34" charset="0"/>
              </a:rPr>
              <a:t>specialist services?</a:t>
            </a:r>
            <a:endParaRPr lang="en-GB" sz="1100" kern="1200" dirty="0">
              <a:solidFill>
                <a:schemeClr val="bg1"/>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0696AF14-1B32-4B39-9EDF-31CC51379B70}"/>
              </a:ext>
              <a:ext uri="{C183D7F6-B498-43B3-948B-1728B52AA6E4}">
                <adec:decorative xmlns:adec="http://schemas.microsoft.com/office/drawing/2017/decorative" val="1"/>
              </a:ext>
            </a:extLst>
          </p:cNvPr>
          <p:cNvSpPr/>
          <p:nvPr/>
        </p:nvSpPr>
        <p:spPr>
          <a:xfrm>
            <a:off x="320554" y="4759614"/>
            <a:ext cx="6418384" cy="1594651"/>
          </a:xfrm>
          <a:prstGeom prst="hexagon">
            <a:avLst>
              <a:gd name="adj" fmla="val 25000"/>
              <a:gd name="vf" fmla="val 115470"/>
            </a:avLst>
          </a:prstGeom>
          <a:solidFill>
            <a:srgbClr val="2E5549"/>
          </a:solidFill>
          <a:ln>
            <a:solidFill>
              <a:srgbClr val="2E554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C8CE3698-9547-49D5-A5AC-7013B7F765D6}"/>
              </a:ext>
            </a:extLst>
          </p:cNvPr>
          <p:cNvSpPr txBox="1"/>
          <p:nvPr/>
        </p:nvSpPr>
        <p:spPr>
          <a:xfrm>
            <a:off x="1070133" y="4759614"/>
            <a:ext cx="1017141" cy="307777"/>
          </a:xfrm>
          <a:prstGeom prst="rect">
            <a:avLst/>
          </a:prstGeom>
          <a:noFill/>
        </p:spPr>
        <p:txBody>
          <a:bodyPr wrap="square" rtlCol="0">
            <a:spAutoFit/>
          </a:bodyPr>
          <a:lstStyle/>
          <a:p>
            <a:r>
              <a:rPr lang="en-GB" sz="1400" b="1" kern="1200" dirty="0">
                <a:solidFill>
                  <a:schemeClr val="bg1"/>
                </a:solidFill>
                <a:latin typeface="Arial" panose="020B0604020202020204" pitchFamily="34" charset="0"/>
                <a:cs typeface="Arial" panose="020B0604020202020204" pitchFamily="34" charset="0"/>
              </a:rPr>
              <a:t>Risk of:</a:t>
            </a:r>
            <a:endParaRPr lang="en-GB" sz="1000" dirty="0">
              <a:latin typeface="Arial" panose="020B0604020202020204" pitchFamily="34" charset="0"/>
              <a:cs typeface="Arial" panose="020B0604020202020204" pitchFamily="34" charset="0"/>
            </a:endParaRPr>
          </a:p>
        </p:txBody>
      </p:sp>
      <p:sp>
        <p:nvSpPr>
          <p:cNvPr id="11" name="Hexagon 4">
            <a:extLst>
              <a:ext uri="{FF2B5EF4-FFF2-40B4-BE49-F238E27FC236}">
                <a16:creationId xmlns:a16="http://schemas.microsoft.com/office/drawing/2014/main" id="{E196BEBF-C0A9-4D8D-AE9A-924E55EF72EE}"/>
              </a:ext>
            </a:extLst>
          </p:cNvPr>
          <p:cNvSpPr txBox="1"/>
          <p:nvPr/>
        </p:nvSpPr>
        <p:spPr>
          <a:xfrm>
            <a:off x="882530" y="5006550"/>
            <a:ext cx="5133276" cy="127592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171450" indent="-171450" defTabSz="800100">
              <a:lnSpc>
                <a:spcPct val="90000"/>
              </a:lnSpc>
              <a:spcBef>
                <a:spcPct val="0"/>
              </a:spcBef>
              <a:spcAft>
                <a:spcPct val="35000"/>
              </a:spcAft>
              <a:buFont typeface="Arial" panose="020B0604020202020204" pitchFamily="34" charset="0"/>
              <a:buChar char="•"/>
            </a:pPr>
            <a:r>
              <a:rPr lang="en-GB" sz="1100" dirty="0">
                <a:latin typeface="Arial" panose="020B0604020202020204" pitchFamily="34" charset="0"/>
                <a:cs typeface="Arial" panose="020B0604020202020204" pitchFamily="34" charset="0"/>
              </a:rPr>
              <a:t>Attracting non native or invasive species</a:t>
            </a:r>
          </a:p>
          <a:p>
            <a:pPr marL="171450" indent="-171450" defTabSz="800100">
              <a:lnSpc>
                <a:spcPct val="90000"/>
              </a:lnSpc>
              <a:spcBef>
                <a:spcPct val="0"/>
              </a:spcBef>
              <a:spcAft>
                <a:spcPct val="35000"/>
              </a:spcAft>
              <a:buFont typeface="Arial" panose="020B0604020202020204" pitchFamily="34" charset="0"/>
              <a:buChar char="•"/>
            </a:pPr>
            <a:r>
              <a:rPr lang="en-GB" sz="1100" kern="1200" dirty="0">
                <a:latin typeface="Arial" panose="020B0604020202020204" pitchFamily="34" charset="0"/>
                <a:cs typeface="Arial" panose="020B0604020202020204" pitchFamily="34" charset="0"/>
              </a:rPr>
              <a:t>Displacing native species</a:t>
            </a:r>
          </a:p>
          <a:p>
            <a:pPr marL="171450" indent="-171450" defTabSz="800100">
              <a:lnSpc>
                <a:spcPct val="90000"/>
              </a:lnSpc>
              <a:spcBef>
                <a:spcPct val="0"/>
              </a:spcBef>
              <a:spcAft>
                <a:spcPct val="35000"/>
              </a:spcAft>
              <a:buFont typeface="Arial" panose="020B0604020202020204" pitchFamily="34" charset="0"/>
              <a:buChar char="•"/>
            </a:pPr>
            <a:r>
              <a:rPr lang="en-GB" sz="1100" dirty="0">
                <a:latin typeface="Arial" panose="020B0604020202020204" pitchFamily="34" charset="0"/>
                <a:cs typeface="Arial" panose="020B0604020202020204" pitchFamily="34" charset="0"/>
              </a:rPr>
              <a:t>Changing current environmental conditions</a:t>
            </a:r>
          </a:p>
          <a:p>
            <a:pPr marL="171450" indent="-171450" defTabSz="800100">
              <a:lnSpc>
                <a:spcPct val="90000"/>
              </a:lnSpc>
              <a:spcBef>
                <a:spcPct val="0"/>
              </a:spcBef>
              <a:spcAft>
                <a:spcPct val="35000"/>
              </a:spcAft>
              <a:buFont typeface="Arial" panose="020B0604020202020204" pitchFamily="34" charset="0"/>
              <a:buChar char="•"/>
            </a:pPr>
            <a:r>
              <a:rPr lang="en-GB" sz="1100" kern="1200" dirty="0">
                <a:latin typeface="Arial" panose="020B0604020202020204" pitchFamily="34" charset="0"/>
                <a:cs typeface="Arial" panose="020B0604020202020204" pitchFamily="34" charset="0"/>
              </a:rPr>
              <a:t>Affecting the integrity of the structure</a:t>
            </a:r>
          </a:p>
          <a:p>
            <a:pPr marL="171450" indent="-171450" defTabSz="800100">
              <a:lnSpc>
                <a:spcPct val="90000"/>
              </a:lnSpc>
              <a:spcBef>
                <a:spcPct val="0"/>
              </a:spcBef>
              <a:spcAft>
                <a:spcPct val="35000"/>
              </a:spcAft>
              <a:buFont typeface="Arial" panose="020B0604020202020204" pitchFamily="34" charset="0"/>
              <a:buChar char="•"/>
            </a:pPr>
            <a:r>
              <a:rPr lang="en-GB" sz="1100" dirty="0">
                <a:latin typeface="Arial" panose="020B0604020202020204" pitchFamily="34" charset="0"/>
                <a:cs typeface="Arial" panose="020B0604020202020204" pitchFamily="34" charset="0"/>
              </a:rPr>
              <a:t>Hindering future maintenance, repair and monitoring of the primary asset</a:t>
            </a:r>
            <a:endParaRPr lang="en-GB" sz="1100" kern="1200" dirty="0">
              <a:latin typeface="Arial" panose="020B0604020202020204" pitchFamily="34" charset="0"/>
              <a:cs typeface="Arial" panose="020B0604020202020204" pitchFamily="34" charset="0"/>
            </a:endParaRPr>
          </a:p>
          <a:p>
            <a:pPr marL="171450" indent="-171450" defTabSz="800100">
              <a:lnSpc>
                <a:spcPct val="90000"/>
              </a:lnSpc>
              <a:spcBef>
                <a:spcPct val="0"/>
              </a:spcBef>
              <a:spcAft>
                <a:spcPct val="35000"/>
              </a:spcAft>
              <a:buFont typeface="Arial" panose="020B0604020202020204" pitchFamily="34" charset="0"/>
              <a:buChar char="•"/>
            </a:pPr>
            <a:r>
              <a:rPr lang="en-GB" sz="1100" dirty="0">
                <a:latin typeface="Arial" panose="020B0604020202020204" pitchFamily="34" charset="0"/>
                <a:cs typeface="Arial" panose="020B0604020202020204" pitchFamily="34" charset="0"/>
              </a:rPr>
              <a:t>Creating ecological traps</a:t>
            </a:r>
          </a:p>
          <a:p>
            <a:pPr marL="171450" indent="-171450" defTabSz="800100">
              <a:lnSpc>
                <a:spcPct val="90000"/>
              </a:lnSpc>
              <a:spcBef>
                <a:spcPct val="0"/>
              </a:spcBef>
              <a:spcAft>
                <a:spcPct val="35000"/>
              </a:spcAft>
              <a:buFont typeface="Arial" panose="020B0604020202020204" pitchFamily="34" charset="0"/>
              <a:buChar char="•"/>
            </a:pPr>
            <a:endParaRPr lang="en-GB" sz="1100" kern="1200" dirty="0">
              <a:latin typeface="Arial" panose="020B0604020202020204" pitchFamily="34" charset="0"/>
              <a:cs typeface="Arial" panose="020B0604020202020204" pitchFamily="34" charset="0"/>
            </a:endParaRPr>
          </a:p>
        </p:txBody>
      </p:sp>
      <p:pic>
        <p:nvPicPr>
          <p:cNvPr id="4" name="Slide 23" descr="press space to play audio">
            <a:hlinkClick r:id="" action="ppaction://media"/>
            <a:extLst>
              <a:ext uri="{FF2B5EF4-FFF2-40B4-BE49-F238E27FC236}">
                <a16:creationId xmlns:a16="http://schemas.microsoft.com/office/drawing/2014/main" id="{897BBB74-B70F-4844-A910-0B929C91C4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709" y="6364531"/>
            <a:ext cx="406400" cy="406400"/>
          </a:xfrm>
          <a:prstGeom prst="rect">
            <a:avLst/>
          </a:prstGeom>
        </p:spPr>
      </p:pic>
    </p:spTree>
    <p:extLst>
      <p:ext uri="{BB962C8B-B14F-4D97-AF65-F5344CB8AC3E}">
        <p14:creationId xmlns:p14="http://schemas.microsoft.com/office/powerpoint/2010/main" val="2920754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DEDE5-951C-48DD-B89B-C83172AE6B92}"/>
              </a:ext>
            </a:extLst>
          </p:cNvPr>
          <p:cNvSpPr txBox="1"/>
          <p:nvPr/>
        </p:nvSpPr>
        <p:spPr>
          <a:xfrm>
            <a:off x="259309" y="436725"/>
            <a:ext cx="5365515" cy="802784"/>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400" b="1" dirty="0">
                <a:solidFill>
                  <a:srgbClr val="005541"/>
                </a:solidFill>
                <a:latin typeface="Arial" panose="020B0604020202020204" pitchFamily="34" charset="0"/>
                <a:cs typeface="Arial" panose="020B0604020202020204" pitchFamily="34" charset="0"/>
              </a:rPr>
              <a:t>Step 12 Installation and Monitoring</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dirty="0">
              <a:solidFill>
                <a:srgbClr val="005541"/>
              </a:solidFill>
              <a:uFillTx/>
              <a:latin typeface="Arial"/>
            </a:endParaRPr>
          </a:p>
        </p:txBody>
      </p:sp>
      <p:sp>
        <p:nvSpPr>
          <p:cNvPr id="26" name="Freeform: Shape 25">
            <a:extLst>
              <a:ext uri="{FF2B5EF4-FFF2-40B4-BE49-F238E27FC236}">
                <a16:creationId xmlns:a16="http://schemas.microsoft.com/office/drawing/2014/main" id="{FB77B20D-F961-4BC6-BD7E-5D02D1D50D82}"/>
              </a:ext>
            </a:extLst>
          </p:cNvPr>
          <p:cNvSpPr/>
          <p:nvPr/>
        </p:nvSpPr>
        <p:spPr>
          <a:xfrm>
            <a:off x="700527" y="1899435"/>
            <a:ext cx="1844783" cy="922391"/>
          </a:xfrm>
          <a:custGeom>
            <a:avLst/>
            <a:gdLst>
              <a:gd name="connsiteX0" fmla="*/ 0 w 1844783"/>
              <a:gd name="connsiteY0" fmla="*/ 0 h 922391"/>
              <a:gd name="connsiteX1" fmla="*/ 1844783 w 1844783"/>
              <a:gd name="connsiteY1" fmla="*/ 0 h 922391"/>
              <a:gd name="connsiteX2" fmla="*/ 1844783 w 1844783"/>
              <a:gd name="connsiteY2" fmla="*/ 922391 h 922391"/>
              <a:gd name="connsiteX3" fmla="*/ 0 w 1844783"/>
              <a:gd name="connsiteY3" fmla="*/ 922391 h 922391"/>
              <a:gd name="connsiteX4" fmla="*/ 0 w 1844783"/>
              <a:gd name="connsiteY4" fmla="*/ 0 h 92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783" h="922391">
                <a:moveTo>
                  <a:pt x="0" y="0"/>
                </a:moveTo>
                <a:lnTo>
                  <a:pt x="1844783" y="0"/>
                </a:lnTo>
                <a:lnTo>
                  <a:pt x="1844783" y="922391"/>
                </a:lnTo>
                <a:lnTo>
                  <a:pt x="0" y="922391"/>
                </a:lnTo>
                <a:lnTo>
                  <a:pt x="0" y="0"/>
                </a:lnTo>
                <a:close/>
              </a:path>
            </a:pathLst>
          </a:custGeom>
          <a:solidFill>
            <a:srgbClr val="2E5549"/>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Establish a </a:t>
            </a:r>
            <a:r>
              <a:rPr lang="en-GB" sz="1100" b="1" kern="1200">
                <a:latin typeface="Arial" panose="020B0604020202020204" pitchFamily="34" charset="0"/>
                <a:cs typeface="Arial" panose="020B0604020202020204" pitchFamily="34" charset="0"/>
              </a:rPr>
              <a:t>robust monitoring</a:t>
            </a:r>
            <a:r>
              <a:rPr lang="en-GB" sz="1100" kern="1200">
                <a:latin typeface="Arial" panose="020B0604020202020204" pitchFamily="34" charset="0"/>
                <a:cs typeface="Arial" panose="020B0604020202020204" pitchFamily="34" charset="0"/>
              </a:rPr>
              <a:t> and </a:t>
            </a:r>
            <a:r>
              <a:rPr lang="en-GB" sz="1100" b="1" kern="1200">
                <a:latin typeface="Arial" panose="020B0604020202020204" pitchFamily="34" charset="0"/>
                <a:cs typeface="Arial" panose="020B0604020202020204" pitchFamily="34" charset="0"/>
              </a:rPr>
              <a:t>evaluation</a:t>
            </a:r>
            <a:r>
              <a:rPr lang="en-GB" sz="1100" kern="1200">
                <a:latin typeface="Arial" panose="020B0604020202020204" pitchFamily="34" charset="0"/>
                <a:cs typeface="Arial" panose="020B0604020202020204" pitchFamily="34" charset="0"/>
              </a:rPr>
              <a:t> system </a:t>
            </a:r>
          </a:p>
        </p:txBody>
      </p:sp>
      <p:sp>
        <p:nvSpPr>
          <p:cNvPr id="27" name="Freeform: Shape 26">
            <a:extLst>
              <a:ext uri="{FF2B5EF4-FFF2-40B4-BE49-F238E27FC236}">
                <a16:creationId xmlns:a16="http://schemas.microsoft.com/office/drawing/2014/main" id="{9AF46F71-8657-45E8-9336-A52F75DEC665}"/>
              </a:ext>
            </a:extLst>
          </p:cNvPr>
          <p:cNvSpPr/>
          <p:nvPr/>
        </p:nvSpPr>
        <p:spPr>
          <a:xfrm>
            <a:off x="3700976" y="1886735"/>
            <a:ext cx="1844783" cy="922391"/>
          </a:xfrm>
          <a:custGeom>
            <a:avLst/>
            <a:gdLst>
              <a:gd name="connsiteX0" fmla="*/ 0 w 1844783"/>
              <a:gd name="connsiteY0" fmla="*/ 0 h 922391"/>
              <a:gd name="connsiteX1" fmla="*/ 1844783 w 1844783"/>
              <a:gd name="connsiteY1" fmla="*/ 0 h 922391"/>
              <a:gd name="connsiteX2" fmla="*/ 1844783 w 1844783"/>
              <a:gd name="connsiteY2" fmla="*/ 922391 h 922391"/>
              <a:gd name="connsiteX3" fmla="*/ 0 w 1844783"/>
              <a:gd name="connsiteY3" fmla="*/ 922391 h 922391"/>
              <a:gd name="connsiteX4" fmla="*/ 0 w 1844783"/>
              <a:gd name="connsiteY4" fmla="*/ 0 h 92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783" h="922391">
                <a:moveTo>
                  <a:pt x="0" y="0"/>
                </a:moveTo>
                <a:lnTo>
                  <a:pt x="1844783" y="0"/>
                </a:lnTo>
                <a:lnTo>
                  <a:pt x="1844783" y="922391"/>
                </a:lnTo>
                <a:lnTo>
                  <a:pt x="0" y="922391"/>
                </a:lnTo>
                <a:lnTo>
                  <a:pt x="0" y="0"/>
                </a:lnTo>
                <a:close/>
              </a:path>
            </a:pathLst>
          </a:custGeom>
          <a:solidFill>
            <a:srgbClr val="2E5549"/>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Select the </a:t>
            </a:r>
            <a:r>
              <a:rPr lang="en-GB" sz="1100" b="1" kern="1200">
                <a:latin typeface="Arial" panose="020B0604020202020204" pitchFamily="34" charset="0"/>
                <a:cs typeface="Arial" panose="020B0604020202020204" pitchFamily="34" charset="0"/>
              </a:rPr>
              <a:t>right time </a:t>
            </a:r>
            <a:r>
              <a:rPr lang="en-GB" sz="1100" kern="1200">
                <a:latin typeface="Arial" panose="020B0604020202020204" pitchFamily="34" charset="0"/>
                <a:cs typeface="Arial" panose="020B0604020202020204" pitchFamily="34" charset="0"/>
              </a:rPr>
              <a:t>for the </a:t>
            </a:r>
            <a:r>
              <a:rPr lang="en-GB" sz="1100" b="1" kern="1200">
                <a:latin typeface="Arial" panose="020B0604020202020204" pitchFamily="34" charset="0"/>
                <a:cs typeface="Arial" panose="020B0604020202020204" pitchFamily="34" charset="0"/>
              </a:rPr>
              <a:t>implementation</a:t>
            </a:r>
          </a:p>
        </p:txBody>
      </p:sp>
      <p:sp>
        <p:nvSpPr>
          <p:cNvPr id="28" name="Freeform: Shape 27">
            <a:extLst>
              <a:ext uri="{FF2B5EF4-FFF2-40B4-BE49-F238E27FC236}">
                <a16:creationId xmlns:a16="http://schemas.microsoft.com/office/drawing/2014/main" id="{0DB491B0-347F-4350-B27C-80E1B1E0DE21}"/>
              </a:ext>
            </a:extLst>
          </p:cNvPr>
          <p:cNvSpPr/>
          <p:nvPr/>
        </p:nvSpPr>
        <p:spPr>
          <a:xfrm>
            <a:off x="6635989" y="1886735"/>
            <a:ext cx="1844783" cy="922391"/>
          </a:xfrm>
          <a:custGeom>
            <a:avLst/>
            <a:gdLst>
              <a:gd name="connsiteX0" fmla="*/ 0 w 1844783"/>
              <a:gd name="connsiteY0" fmla="*/ 0 h 922391"/>
              <a:gd name="connsiteX1" fmla="*/ 1844783 w 1844783"/>
              <a:gd name="connsiteY1" fmla="*/ 0 h 922391"/>
              <a:gd name="connsiteX2" fmla="*/ 1844783 w 1844783"/>
              <a:gd name="connsiteY2" fmla="*/ 922391 h 922391"/>
              <a:gd name="connsiteX3" fmla="*/ 0 w 1844783"/>
              <a:gd name="connsiteY3" fmla="*/ 922391 h 922391"/>
              <a:gd name="connsiteX4" fmla="*/ 0 w 1844783"/>
              <a:gd name="connsiteY4" fmla="*/ 0 h 92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783" h="922391">
                <a:moveTo>
                  <a:pt x="0" y="0"/>
                </a:moveTo>
                <a:lnTo>
                  <a:pt x="1844783" y="0"/>
                </a:lnTo>
                <a:lnTo>
                  <a:pt x="1844783" y="922391"/>
                </a:lnTo>
                <a:lnTo>
                  <a:pt x="0" y="922391"/>
                </a:lnTo>
                <a:lnTo>
                  <a:pt x="0" y="0"/>
                </a:lnTo>
                <a:close/>
              </a:path>
            </a:pathLst>
          </a:custGeom>
          <a:solidFill>
            <a:srgbClr val="2E5549"/>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Iterative approach to ensure a </a:t>
            </a:r>
            <a:r>
              <a:rPr lang="en-GB" sz="1100" b="1" kern="1200">
                <a:latin typeface="Arial" panose="020B0604020202020204" pitchFamily="34" charset="0"/>
                <a:cs typeface="Arial" panose="020B0604020202020204" pitchFamily="34" charset="0"/>
              </a:rPr>
              <a:t>balance</a:t>
            </a:r>
            <a:r>
              <a:rPr lang="en-GB" sz="1100" kern="1200">
                <a:latin typeface="Arial" panose="020B0604020202020204" pitchFamily="34" charset="0"/>
                <a:cs typeface="Arial" panose="020B0604020202020204" pitchFamily="34" charset="0"/>
              </a:rPr>
              <a:t> of </a:t>
            </a:r>
            <a:r>
              <a:rPr lang="en-GB" sz="1100" b="1" kern="1200">
                <a:latin typeface="Arial" panose="020B0604020202020204" pitchFamily="34" charset="0"/>
                <a:cs typeface="Arial" panose="020B0604020202020204" pitchFamily="34" charset="0"/>
              </a:rPr>
              <a:t>all project requirements </a:t>
            </a:r>
          </a:p>
        </p:txBody>
      </p:sp>
      <p:sp>
        <p:nvSpPr>
          <p:cNvPr id="25" name="Freeform: Shape 24">
            <a:extLst>
              <a:ext uri="{FF2B5EF4-FFF2-40B4-BE49-F238E27FC236}">
                <a16:creationId xmlns:a16="http://schemas.microsoft.com/office/drawing/2014/main" id="{3783C77A-773C-4305-ACEA-5F1221EFFCDE}"/>
              </a:ext>
            </a:extLst>
          </p:cNvPr>
          <p:cNvSpPr/>
          <p:nvPr/>
        </p:nvSpPr>
        <p:spPr>
          <a:xfrm>
            <a:off x="1899914" y="3201425"/>
            <a:ext cx="5365516" cy="3461671"/>
          </a:xfrm>
          <a:custGeom>
            <a:avLst/>
            <a:gdLst>
              <a:gd name="connsiteX0" fmla="*/ 0 w 5365516"/>
              <a:gd name="connsiteY0" fmla="*/ 0 h 3461671"/>
              <a:gd name="connsiteX1" fmla="*/ 5365516 w 5365516"/>
              <a:gd name="connsiteY1" fmla="*/ 0 h 3461671"/>
              <a:gd name="connsiteX2" fmla="*/ 5365516 w 5365516"/>
              <a:gd name="connsiteY2" fmla="*/ 3461671 h 3461671"/>
              <a:gd name="connsiteX3" fmla="*/ 0 w 5365516"/>
              <a:gd name="connsiteY3" fmla="*/ 3461671 h 3461671"/>
              <a:gd name="connsiteX4" fmla="*/ 0 w 5365516"/>
              <a:gd name="connsiteY4" fmla="*/ 0 h 346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516" h="3461671">
                <a:moveTo>
                  <a:pt x="0" y="0"/>
                </a:moveTo>
                <a:lnTo>
                  <a:pt x="5365516" y="0"/>
                </a:lnTo>
                <a:lnTo>
                  <a:pt x="5365516" y="3461671"/>
                </a:lnTo>
                <a:lnTo>
                  <a:pt x="0" y="3461671"/>
                </a:lnTo>
                <a:lnTo>
                  <a:pt x="0" y="0"/>
                </a:lnTo>
                <a:close/>
              </a:path>
            </a:pathLst>
          </a:custGeom>
          <a:solidFill>
            <a:srgbClr val="002060"/>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20" tIns="7620" rIns="7620" bIns="7620" numCol="1" spcCol="1270" anchor="t"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Example – Drill-in pits, grooves crevices</a:t>
            </a:r>
          </a:p>
        </p:txBody>
      </p:sp>
      <p:sp>
        <p:nvSpPr>
          <p:cNvPr id="12" name="TextBox 11">
            <a:extLst>
              <a:ext uri="{FF2B5EF4-FFF2-40B4-BE49-F238E27FC236}">
                <a16:creationId xmlns:a16="http://schemas.microsoft.com/office/drawing/2014/main" id="{83CE5529-CCD8-495E-BE3D-F6997D017374}"/>
              </a:ext>
            </a:extLst>
          </p:cNvPr>
          <p:cNvSpPr txBox="1"/>
          <p:nvPr/>
        </p:nvSpPr>
        <p:spPr>
          <a:xfrm>
            <a:off x="2350327" y="3475944"/>
            <a:ext cx="2189349" cy="769441"/>
          </a:xfrm>
          <a:prstGeom prst="rect">
            <a:avLst/>
          </a:prstGeom>
          <a:noFill/>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Description</a:t>
            </a:r>
          </a:p>
          <a:p>
            <a:r>
              <a:rPr lang="en-GB" sz="1100">
                <a:solidFill>
                  <a:schemeClr val="bg1"/>
                </a:solidFill>
                <a:latin typeface="Arial" panose="020B0604020202020204" pitchFamily="34" charset="0"/>
                <a:cs typeface="Arial" panose="020B0604020202020204" pitchFamily="34" charset="0"/>
              </a:rPr>
              <a:t>Retrofitting Rock armour or concrete surfaces with habitat features. </a:t>
            </a:r>
          </a:p>
        </p:txBody>
      </p:sp>
      <p:sp>
        <p:nvSpPr>
          <p:cNvPr id="14" name="TextBox 13">
            <a:extLst>
              <a:ext uri="{FF2B5EF4-FFF2-40B4-BE49-F238E27FC236}">
                <a16:creationId xmlns:a16="http://schemas.microsoft.com/office/drawing/2014/main" id="{E68CA5FE-B0FA-4E8C-976E-5ABAC651E313}"/>
              </a:ext>
            </a:extLst>
          </p:cNvPr>
          <p:cNvSpPr txBox="1"/>
          <p:nvPr/>
        </p:nvSpPr>
        <p:spPr>
          <a:xfrm>
            <a:off x="4701606" y="3475944"/>
            <a:ext cx="2201125" cy="1277273"/>
          </a:xfrm>
          <a:prstGeom prst="rect">
            <a:avLst/>
          </a:prstGeom>
          <a:noFill/>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Effectiveness: benefits assessment</a:t>
            </a:r>
          </a:p>
          <a:p>
            <a:r>
              <a:rPr lang="en-GB" sz="1100">
                <a:solidFill>
                  <a:schemeClr val="bg1"/>
                </a:solidFill>
                <a:latin typeface="Arial" panose="020B0604020202020204" pitchFamily="34" charset="0"/>
                <a:cs typeface="Arial" panose="020B0604020202020204" pitchFamily="34" charset="0"/>
              </a:rPr>
              <a:t>Increase in species diversity compared to business as usual.</a:t>
            </a:r>
          </a:p>
          <a:p>
            <a:r>
              <a:rPr lang="en-GB" sz="1100">
                <a:solidFill>
                  <a:schemeClr val="bg1"/>
                </a:solidFill>
                <a:latin typeface="Arial" panose="020B0604020202020204" pitchFamily="34" charset="0"/>
                <a:cs typeface="Arial" panose="020B0604020202020204" pitchFamily="34" charset="0"/>
              </a:rPr>
              <a:t>Increase in species diversity</a:t>
            </a:r>
          </a:p>
          <a:p>
            <a:endParaRPr lang="en-GB" sz="1100">
              <a:solidFill>
                <a:schemeClr val="bg1"/>
              </a:solidFill>
              <a:latin typeface="Arial" panose="020B0604020202020204" pitchFamily="34" charset="0"/>
              <a:cs typeface="Arial" panose="020B0604020202020204" pitchFamily="34" charset="0"/>
            </a:endParaRPr>
          </a:p>
          <a:p>
            <a:endParaRPr lang="en-GB" sz="110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1C4F108-4C9B-4F79-A5AE-83A04A311E9B}"/>
              </a:ext>
            </a:extLst>
          </p:cNvPr>
          <p:cNvSpPr txBox="1"/>
          <p:nvPr/>
        </p:nvSpPr>
        <p:spPr>
          <a:xfrm>
            <a:off x="2350327" y="4463005"/>
            <a:ext cx="2201125" cy="1107996"/>
          </a:xfrm>
          <a:prstGeom prst="rect">
            <a:avLst/>
          </a:prstGeom>
          <a:noFill/>
          <a:ln>
            <a:noFill/>
          </a:ln>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Challenges limitations and risks</a:t>
            </a:r>
          </a:p>
          <a:p>
            <a:r>
              <a:rPr lang="en-GB" sz="1100">
                <a:solidFill>
                  <a:schemeClr val="bg1"/>
                </a:solidFill>
                <a:latin typeface="Arial" panose="020B0604020202020204" pitchFamily="34" charset="0"/>
                <a:cs typeface="Arial" panose="020B0604020202020204" pitchFamily="34" charset="0"/>
              </a:rPr>
              <a:t>Need to ensure structural integrity remains, may require sacrificial layer of concrete</a:t>
            </a:r>
          </a:p>
          <a:p>
            <a:endParaRPr lang="en-GB" sz="110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B17E027-4E04-40D1-900C-922427F1BCE1}"/>
              </a:ext>
            </a:extLst>
          </p:cNvPr>
          <p:cNvSpPr txBox="1"/>
          <p:nvPr/>
        </p:nvSpPr>
        <p:spPr>
          <a:xfrm>
            <a:off x="4701606" y="4463005"/>
            <a:ext cx="2201125" cy="938719"/>
          </a:xfrm>
          <a:prstGeom prst="rect">
            <a:avLst/>
          </a:prstGeom>
          <a:noFill/>
          <a:ln>
            <a:noFill/>
          </a:ln>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Cost</a:t>
            </a:r>
          </a:p>
          <a:p>
            <a:r>
              <a:rPr lang="en-GB" sz="1100">
                <a:solidFill>
                  <a:schemeClr val="bg1"/>
                </a:solidFill>
                <a:latin typeface="Arial" panose="020B0604020202020204" pitchFamily="34" charset="0"/>
                <a:cs typeface="Arial" panose="020B0604020202020204" pitchFamily="34" charset="0"/>
              </a:rPr>
              <a:t>Retrofitting limestone costs (£10/m³) </a:t>
            </a:r>
          </a:p>
          <a:p>
            <a:r>
              <a:rPr lang="en-GB" sz="1100">
                <a:solidFill>
                  <a:schemeClr val="bg1"/>
                </a:solidFill>
                <a:latin typeface="Arial" panose="020B0604020202020204" pitchFamily="34" charset="0"/>
                <a:cs typeface="Arial" panose="020B0604020202020204" pitchFamily="34" charset="0"/>
              </a:rPr>
              <a:t>Granite costs (£55/m³) </a:t>
            </a:r>
          </a:p>
          <a:p>
            <a:endParaRPr lang="en-GB" sz="110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F9FC7F5-409F-4457-9366-03FC7AF83155}"/>
              </a:ext>
            </a:extLst>
          </p:cNvPr>
          <p:cNvSpPr txBox="1"/>
          <p:nvPr/>
        </p:nvSpPr>
        <p:spPr>
          <a:xfrm>
            <a:off x="2359099" y="5459720"/>
            <a:ext cx="2180577" cy="1107996"/>
          </a:xfrm>
          <a:prstGeom prst="rect">
            <a:avLst/>
          </a:prstGeom>
          <a:noFill/>
          <a:ln>
            <a:noFill/>
          </a:ln>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Maintenance and asset management</a:t>
            </a:r>
          </a:p>
          <a:p>
            <a:r>
              <a:rPr lang="en-GB" sz="1100">
                <a:solidFill>
                  <a:schemeClr val="bg1"/>
                </a:solidFill>
                <a:latin typeface="Arial" panose="020B0604020202020204" pitchFamily="34" charset="0"/>
                <a:cs typeface="Arial" panose="020B0604020202020204" pitchFamily="34" charset="0"/>
              </a:rPr>
              <a:t>The size and density of the features to not negatively impact on the performance of the structure. </a:t>
            </a:r>
          </a:p>
        </p:txBody>
      </p:sp>
      <p:sp>
        <p:nvSpPr>
          <p:cNvPr id="23" name="TextBox 22">
            <a:extLst>
              <a:ext uri="{FF2B5EF4-FFF2-40B4-BE49-F238E27FC236}">
                <a16:creationId xmlns:a16="http://schemas.microsoft.com/office/drawing/2014/main" id="{5156D77B-0214-4A68-A6F4-A34F516FDEC8}"/>
              </a:ext>
            </a:extLst>
          </p:cNvPr>
          <p:cNvSpPr txBox="1"/>
          <p:nvPr/>
        </p:nvSpPr>
        <p:spPr>
          <a:xfrm>
            <a:off x="4718568" y="5459720"/>
            <a:ext cx="2201125" cy="769441"/>
          </a:xfrm>
          <a:prstGeom prst="rect">
            <a:avLst/>
          </a:prstGeom>
          <a:noFill/>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Timescales</a:t>
            </a:r>
          </a:p>
          <a:p>
            <a:r>
              <a:rPr lang="en-GB" sz="1100">
                <a:solidFill>
                  <a:schemeClr val="bg1"/>
                </a:solidFill>
                <a:latin typeface="Arial" panose="020B0604020202020204" pitchFamily="34" charset="0"/>
                <a:cs typeface="Arial" panose="020B0604020202020204" pitchFamily="34" charset="0"/>
              </a:rPr>
              <a:t>Monitor control site and ecological enhancement after 6 months, 1 year, 3 years</a:t>
            </a:r>
          </a:p>
        </p:txBody>
      </p:sp>
      <p:pic>
        <p:nvPicPr>
          <p:cNvPr id="3" name="Slide 24" descr="press space to play audio">
            <a:hlinkClick r:id="" action="ppaction://media"/>
            <a:extLst>
              <a:ext uri="{FF2B5EF4-FFF2-40B4-BE49-F238E27FC236}">
                <a16:creationId xmlns:a16="http://schemas.microsoft.com/office/drawing/2014/main" id="{53600158-8E85-409C-914F-33D0622605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349" y="6256697"/>
            <a:ext cx="406400" cy="406400"/>
          </a:xfrm>
          <a:prstGeom prst="rect">
            <a:avLst/>
          </a:prstGeom>
        </p:spPr>
      </p:pic>
      <p:pic>
        <p:nvPicPr>
          <p:cNvPr id="6" name="Graphic 5" descr="Click icon to return to contents page">
            <a:hlinkClick r:id="rId6" action="ppaction://hlinksldjump"/>
            <a:extLst>
              <a:ext uri="{FF2B5EF4-FFF2-40B4-BE49-F238E27FC236}">
                <a16:creationId xmlns:a16="http://schemas.microsoft.com/office/drawing/2014/main" id="{0C278FD4-F5BC-4CE1-A0EC-F6B3090F5D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22" y="6424864"/>
            <a:ext cx="433136" cy="433136"/>
          </a:xfrm>
          <a:prstGeom prst="rect">
            <a:avLst/>
          </a:prstGeom>
        </p:spPr>
      </p:pic>
      <p:sp>
        <p:nvSpPr>
          <p:cNvPr id="10" name="Flowchart: Connector 9">
            <a:extLst>
              <a:ext uri="{FF2B5EF4-FFF2-40B4-BE49-F238E27FC236}">
                <a16:creationId xmlns:a16="http://schemas.microsoft.com/office/drawing/2014/main" id="{038C910A-3D12-4235-87A7-2D84D3B7D1D3}"/>
              </a:ext>
              <a:ext uri="{C183D7F6-B498-43B3-948B-1728B52AA6E4}">
                <adec:decorative xmlns:adec="http://schemas.microsoft.com/office/drawing/2017/decorative" val="1"/>
              </a:ext>
            </a:extLst>
          </p:cNvPr>
          <p:cNvSpPr/>
          <p:nvPr/>
        </p:nvSpPr>
        <p:spPr>
          <a:xfrm>
            <a:off x="472611" y="3985257"/>
            <a:ext cx="1736333" cy="1797978"/>
          </a:xfrm>
          <a:prstGeom prst="flowChartConnector">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E273A595-E7CD-4F7E-9470-A292CC5619D5}"/>
              </a:ext>
              <a:ext uri="{C183D7F6-B498-43B3-948B-1728B52AA6E4}">
                <adec:decorative xmlns:adec="http://schemas.microsoft.com/office/drawing/2017/decorative" val="1"/>
              </a:ext>
            </a:extLst>
          </p:cNvPr>
          <p:cNvSpPr/>
          <p:nvPr/>
        </p:nvSpPr>
        <p:spPr>
          <a:xfrm>
            <a:off x="6935056" y="3985257"/>
            <a:ext cx="1736333" cy="1797978"/>
          </a:xfrm>
          <a:prstGeom prst="flowChartConnector">
            <a:avLst/>
          </a:prstGeom>
          <a:blipFill dpi="0" rotWithShape="1">
            <a:blip r:embed="rId10">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2186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3C52-5954-4298-B3C7-5C299F116426}"/>
              </a:ext>
            </a:extLst>
          </p:cNvPr>
          <p:cNvSpPr txBox="1">
            <a:spLocks noGrp="1"/>
          </p:cNvSpPr>
          <p:nvPr>
            <p:ph type="ctrTitle"/>
          </p:nvPr>
        </p:nvSpPr>
        <p:spPr>
          <a:xfrm>
            <a:off x="685800" y="1983361"/>
            <a:ext cx="7772400" cy="1470026"/>
          </a:xfrm>
          <a:prstGeom prst="rect">
            <a:avLst/>
          </a:prstGeom>
          <a:noFill/>
          <a:ln>
            <a:noFill/>
          </a:ln>
        </p:spPr>
        <p:txBody>
          <a:bodyPr vert="horz" wrap="square" lIns="0" tIns="0" rIns="0" bIns="0" anchor="ctr" anchorCtr="1" compatLnSpc="1">
            <a:noAutofit/>
          </a:bodyPr>
          <a:lstStyle/>
          <a:p>
            <a:pPr lvl="0" algn="ctr"/>
            <a:r>
              <a:rPr lang="en-GB"/>
              <a:t>Coastal Enhancement Guidance</a:t>
            </a:r>
            <a:br>
              <a:rPr lang="en-GB"/>
            </a:br>
            <a:r>
              <a:rPr lang="en-GB"/>
              <a:t>Training Toolbox</a:t>
            </a:r>
          </a:p>
        </p:txBody>
      </p:sp>
      <p:sp>
        <p:nvSpPr>
          <p:cNvPr id="3" name="Subtitle 3">
            <a:extLst>
              <a:ext uri="{FF2B5EF4-FFF2-40B4-BE49-F238E27FC236}">
                <a16:creationId xmlns:a16="http://schemas.microsoft.com/office/drawing/2014/main" id="{0B850D5E-82F4-486A-A235-4529F5A62F42}"/>
              </a:ext>
            </a:extLst>
          </p:cNvPr>
          <p:cNvSpPr txBox="1">
            <a:spLocks noGrp="1"/>
          </p:cNvSpPr>
          <p:nvPr>
            <p:ph type="subTitle" idx="1"/>
          </p:nvPr>
        </p:nvSpPr>
        <p:spPr>
          <a:xfrm>
            <a:off x="1371600" y="3726554"/>
            <a:ext cx="6400800" cy="1752603"/>
          </a:xfrm>
          <a:prstGeom prst="rect">
            <a:avLst/>
          </a:prstGeom>
          <a:noFill/>
          <a:ln>
            <a:noFill/>
          </a:ln>
        </p:spPr>
        <p:txBody>
          <a:bodyPr vert="horz" wrap="square" lIns="0" tIns="0" rIns="0" bIns="0" anchor="t" anchorCtr="1" compatLnSpc="1">
            <a:noAutofit/>
          </a:bodyPr>
          <a:lstStyle/>
          <a:p>
            <a:pPr algn="ctr"/>
            <a:r>
              <a:rPr lang="en-GB"/>
              <a:t>Part 4/4 – Case Studies</a:t>
            </a:r>
          </a:p>
          <a:p>
            <a:pPr algn="ctr"/>
            <a:r>
              <a:rPr lang="en-GB"/>
              <a:t>(10 mins)</a:t>
            </a:r>
          </a:p>
        </p:txBody>
      </p:sp>
      <p:pic>
        <p:nvPicPr>
          <p:cNvPr id="5" name="25" descr="press space to play audio">
            <a:hlinkClick r:id="" action="ppaction://media"/>
            <a:extLst>
              <a:ext uri="{FF2B5EF4-FFF2-40B4-BE49-F238E27FC236}">
                <a16:creationId xmlns:a16="http://schemas.microsoft.com/office/drawing/2014/main" id="{68A47548-6745-40AE-A86B-0B51D852C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12" y="6276930"/>
            <a:ext cx="533191" cy="533191"/>
          </a:xfrm>
          <a:prstGeom prst="rect">
            <a:avLst/>
          </a:prstGeom>
        </p:spPr>
      </p:pic>
      <p:pic>
        <p:nvPicPr>
          <p:cNvPr id="4" name="Graphic 3" descr="Click icon to return to contents page">
            <a:hlinkClick r:id="rId6" action="ppaction://hlinksldjump"/>
            <a:extLst>
              <a:ext uri="{FF2B5EF4-FFF2-40B4-BE49-F238E27FC236}">
                <a16:creationId xmlns:a16="http://schemas.microsoft.com/office/drawing/2014/main" id="{258405EC-ED8F-4D1A-8CDF-2D8FD2D3D4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22" y="6424864"/>
            <a:ext cx="433136" cy="433136"/>
          </a:xfrm>
          <a:prstGeom prst="rect">
            <a:avLst/>
          </a:prstGeom>
        </p:spPr>
      </p:pic>
    </p:spTree>
    <p:extLst>
      <p:ext uri="{BB962C8B-B14F-4D97-AF65-F5344CB8AC3E}">
        <p14:creationId xmlns:p14="http://schemas.microsoft.com/office/powerpoint/2010/main" val="617155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20954" y="391799"/>
            <a:ext cx="6581778" cy="657005"/>
          </a:xfrm>
        </p:spPr>
        <p:txBody>
          <a:bodyPr/>
          <a:lstStyle/>
          <a:p>
            <a:r>
              <a:rPr lang="en-GB" dirty="0">
                <a:solidFill>
                  <a:srgbClr val="005541"/>
                </a:solidFill>
              </a:rPr>
              <a:t>Example techniques</a:t>
            </a:r>
          </a:p>
        </p:txBody>
      </p:sp>
      <p:sp>
        <p:nvSpPr>
          <p:cNvPr id="28" name="TextBox 27">
            <a:extLst>
              <a:ext uri="{FF2B5EF4-FFF2-40B4-BE49-F238E27FC236}">
                <a16:creationId xmlns:a16="http://schemas.microsoft.com/office/drawing/2014/main" id="{F630BED6-3AD3-4782-807C-7CB21EA7FD08}"/>
              </a:ext>
            </a:extLst>
          </p:cNvPr>
          <p:cNvSpPr txBox="1"/>
          <p:nvPr/>
        </p:nvSpPr>
        <p:spPr>
          <a:xfrm>
            <a:off x="320954" y="1698770"/>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1</a:t>
            </a:r>
            <a:endParaRPr lang="en-GB" sz="1800" b="1">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39AA950-C759-4414-9A3F-BFE416B63C0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5181" y="2114468"/>
            <a:ext cx="1980000" cy="1574976"/>
          </a:xfrm>
          <a:prstGeom prst="rect">
            <a:avLst/>
          </a:prstGeom>
        </p:spPr>
      </p:pic>
      <p:sp>
        <p:nvSpPr>
          <p:cNvPr id="14" name="Rectangle 13">
            <a:extLst>
              <a:ext uri="{FF2B5EF4-FFF2-40B4-BE49-F238E27FC236}">
                <a16:creationId xmlns:a16="http://schemas.microsoft.com/office/drawing/2014/main" id="{842EE67C-136C-4DA5-A67F-F06BB6803D82}"/>
              </a:ext>
            </a:extLst>
          </p:cNvPr>
          <p:cNvSpPr/>
          <p:nvPr/>
        </p:nvSpPr>
        <p:spPr>
          <a:xfrm>
            <a:off x="145181" y="3685930"/>
            <a:ext cx="1967184" cy="228538"/>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Drill-in Pits, grooves and crevices</a:t>
            </a:r>
          </a:p>
        </p:txBody>
      </p:sp>
      <p:sp>
        <p:nvSpPr>
          <p:cNvPr id="29" name="TextBox 28">
            <a:extLst>
              <a:ext uri="{FF2B5EF4-FFF2-40B4-BE49-F238E27FC236}">
                <a16:creationId xmlns:a16="http://schemas.microsoft.com/office/drawing/2014/main" id="{342CD1C3-72B4-4166-89D5-69A351BD90C5}"/>
              </a:ext>
            </a:extLst>
          </p:cNvPr>
          <p:cNvSpPr txBox="1"/>
          <p:nvPr/>
        </p:nvSpPr>
        <p:spPr>
          <a:xfrm>
            <a:off x="2547799" y="1697272"/>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2</a:t>
            </a:r>
            <a:endParaRPr lang="en-GB" sz="1800" b="1">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9BE688-57B1-47F5-87DB-9CFBF4D94444}"/>
              </a:ext>
              <a:ext uri="{C183D7F6-B498-43B3-948B-1728B52AA6E4}">
                <adec:decorative xmlns:adec="http://schemas.microsoft.com/office/drawing/2017/decorative" val="1"/>
              </a:ext>
            </a:extLst>
          </p:cNvPr>
          <p:cNvPicPr>
            <a:picLocks noChangeAspect="1"/>
          </p:cNvPicPr>
          <p:nvPr/>
        </p:nvPicPr>
        <p:blipFill rotWithShape="1">
          <a:blip r:embed="rId6"/>
          <a:srcRect l="3729" t="509" r="2624"/>
          <a:stretch/>
        </p:blipFill>
        <p:spPr>
          <a:xfrm>
            <a:off x="2371666" y="2121390"/>
            <a:ext cx="1980000" cy="1615351"/>
          </a:xfrm>
          <a:prstGeom prst="rect">
            <a:avLst/>
          </a:prstGeom>
        </p:spPr>
      </p:pic>
      <p:sp>
        <p:nvSpPr>
          <p:cNvPr id="16" name="Rectangle 15">
            <a:extLst>
              <a:ext uri="{FF2B5EF4-FFF2-40B4-BE49-F238E27FC236}">
                <a16:creationId xmlns:a16="http://schemas.microsoft.com/office/drawing/2014/main" id="{122ABFFA-EE63-4A58-9C6A-300A65FA7647}"/>
              </a:ext>
            </a:extLst>
          </p:cNvPr>
          <p:cNvSpPr/>
          <p:nvPr/>
        </p:nvSpPr>
        <p:spPr>
          <a:xfrm>
            <a:off x="2371666" y="3691933"/>
            <a:ext cx="1980000" cy="229457"/>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Cut-in Rock pools</a:t>
            </a:r>
          </a:p>
        </p:txBody>
      </p:sp>
      <p:sp>
        <p:nvSpPr>
          <p:cNvPr id="30" name="TextBox 29">
            <a:extLst>
              <a:ext uri="{FF2B5EF4-FFF2-40B4-BE49-F238E27FC236}">
                <a16:creationId xmlns:a16="http://schemas.microsoft.com/office/drawing/2014/main" id="{55F4B594-639B-461E-9171-ACB6970EFDAE}"/>
              </a:ext>
            </a:extLst>
          </p:cNvPr>
          <p:cNvSpPr txBox="1"/>
          <p:nvPr/>
        </p:nvSpPr>
        <p:spPr>
          <a:xfrm>
            <a:off x="4743376" y="1698770"/>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3</a:t>
            </a:r>
            <a:endParaRPr lang="en-GB" sz="1800" b="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D7D34C9-B168-4080-9809-2226E697433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570696" y="2134889"/>
            <a:ext cx="1976547" cy="1558895"/>
          </a:xfrm>
          <a:prstGeom prst="rect">
            <a:avLst/>
          </a:prstGeom>
        </p:spPr>
      </p:pic>
      <p:sp>
        <p:nvSpPr>
          <p:cNvPr id="17" name="Rectangle 16">
            <a:extLst>
              <a:ext uri="{FF2B5EF4-FFF2-40B4-BE49-F238E27FC236}">
                <a16:creationId xmlns:a16="http://schemas.microsoft.com/office/drawing/2014/main" id="{2C3836CE-4EFC-45BD-9B3F-90E3868AFFAD}"/>
              </a:ext>
            </a:extLst>
          </p:cNvPr>
          <p:cNvSpPr/>
          <p:nvPr/>
        </p:nvSpPr>
        <p:spPr>
          <a:xfrm>
            <a:off x="4574149" y="3693784"/>
            <a:ext cx="1976547" cy="241105"/>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Cast-in Rockpools</a:t>
            </a:r>
          </a:p>
        </p:txBody>
      </p:sp>
      <p:sp>
        <p:nvSpPr>
          <p:cNvPr id="31" name="TextBox 30">
            <a:extLst>
              <a:ext uri="{FF2B5EF4-FFF2-40B4-BE49-F238E27FC236}">
                <a16:creationId xmlns:a16="http://schemas.microsoft.com/office/drawing/2014/main" id="{6033FC97-219E-4DEE-8F87-6AF84529D7E8}"/>
              </a:ext>
            </a:extLst>
          </p:cNvPr>
          <p:cNvSpPr txBox="1"/>
          <p:nvPr/>
        </p:nvSpPr>
        <p:spPr>
          <a:xfrm>
            <a:off x="6970221" y="1697272"/>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4</a:t>
            </a:r>
            <a:endParaRPr lang="en-GB" sz="1800"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3A0B76-3254-4902-A026-5CF8202AEC34}"/>
              </a:ext>
              <a:ext uri="{C183D7F6-B498-43B3-948B-1728B52AA6E4}">
                <adec:decorative xmlns:adec="http://schemas.microsoft.com/office/drawing/2017/decorative" val="1"/>
              </a:ext>
            </a:extLst>
          </p:cNvPr>
          <p:cNvPicPr>
            <a:picLocks noChangeAspect="1"/>
          </p:cNvPicPr>
          <p:nvPr/>
        </p:nvPicPr>
        <p:blipFill rotWithShape="1">
          <a:blip r:embed="rId8"/>
          <a:srcRect r="7807"/>
          <a:stretch/>
        </p:blipFill>
        <p:spPr>
          <a:xfrm>
            <a:off x="6739425" y="2134889"/>
            <a:ext cx="1980000" cy="1563991"/>
          </a:xfrm>
          <a:prstGeom prst="rect">
            <a:avLst/>
          </a:prstGeom>
        </p:spPr>
      </p:pic>
      <p:sp>
        <p:nvSpPr>
          <p:cNvPr id="24" name="Rectangle 23">
            <a:extLst>
              <a:ext uri="{FF2B5EF4-FFF2-40B4-BE49-F238E27FC236}">
                <a16:creationId xmlns:a16="http://schemas.microsoft.com/office/drawing/2014/main" id="{DE17D9D9-2F5C-408C-B90C-B1F5723861C0}"/>
              </a:ext>
            </a:extLst>
          </p:cNvPr>
          <p:cNvSpPr/>
          <p:nvPr/>
        </p:nvSpPr>
        <p:spPr>
          <a:xfrm>
            <a:off x="6739425" y="3623056"/>
            <a:ext cx="1980000" cy="311833"/>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Cast-in textured, grooved and creviced concrete</a:t>
            </a:r>
          </a:p>
        </p:txBody>
      </p:sp>
      <p:sp>
        <p:nvSpPr>
          <p:cNvPr id="32" name="TextBox 31">
            <a:extLst>
              <a:ext uri="{FF2B5EF4-FFF2-40B4-BE49-F238E27FC236}">
                <a16:creationId xmlns:a16="http://schemas.microsoft.com/office/drawing/2014/main" id="{A925087B-2984-4F19-849E-B0A272269F5E}"/>
              </a:ext>
            </a:extLst>
          </p:cNvPr>
          <p:cNvSpPr txBox="1"/>
          <p:nvPr/>
        </p:nvSpPr>
        <p:spPr>
          <a:xfrm>
            <a:off x="320954" y="4055940"/>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5</a:t>
            </a:r>
            <a:endParaRPr lang="en-GB" sz="1800" b="1">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043B988-3D06-40DE-BB28-77D97068973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5181" y="4445757"/>
            <a:ext cx="1980000" cy="1568968"/>
          </a:xfrm>
          <a:prstGeom prst="rect">
            <a:avLst/>
          </a:prstGeom>
        </p:spPr>
      </p:pic>
      <p:sp>
        <p:nvSpPr>
          <p:cNvPr id="20" name="Rectangle 19">
            <a:extLst>
              <a:ext uri="{FF2B5EF4-FFF2-40B4-BE49-F238E27FC236}">
                <a16:creationId xmlns:a16="http://schemas.microsoft.com/office/drawing/2014/main" id="{3E2FD2E0-FBB5-411F-9D7F-B31C7D1A8423}"/>
              </a:ext>
            </a:extLst>
          </p:cNvPr>
          <p:cNvSpPr/>
          <p:nvPr/>
        </p:nvSpPr>
        <p:spPr>
          <a:xfrm>
            <a:off x="145182" y="6014723"/>
            <a:ext cx="1979999" cy="231034"/>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Bolt-on precast tiles/ panels</a:t>
            </a:r>
          </a:p>
        </p:txBody>
      </p:sp>
      <p:sp>
        <p:nvSpPr>
          <p:cNvPr id="33" name="TextBox 32">
            <a:extLst>
              <a:ext uri="{FF2B5EF4-FFF2-40B4-BE49-F238E27FC236}">
                <a16:creationId xmlns:a16="http://schemas.microsoft.com/office/drawing/2014/main" id="{937047A9-9478-4B95-9DA9-9F18EFD7BC63}"/>
              </a:ext>
            </a:extLst>
          </p:cNvPr>
          <p:cNvSpPr txBox="1"/>
          <p:nvPr/>
        </p:nvSpPr>
        <p:spPr>
          <a:xfrm>
            <a:off x="2547799" y="4054442"/>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6</a:t>
            </a:r>
            <a:endParaRPr lang="en-GB" sz="1800"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5E1685-BDE1-4774-A9AF-8FCE565E88E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2371666" y="4445757"/>
            <a:ext cx="1980000" cy="1571347"/>
          </a:xfrm>
          <a:prstGeom prst="rect">
            <a:avLst/>
          </a:prstGeom>
        </p:spPr>
      </p:pic>
      <p:sp>
        <p:nvSpPr>
          <p:cNvPr id="22" name="Rectangle 21">
            <a:extLst>
              <a:ext uri="{FF2B5EF4-FFF2-40B4-BE49-F238E27FC236}">
                <a16:creationId xmlns:a16="http://schemas.microsoft.com/office/drawing/2014/main" id="{FA1C5044-8CFE-45BD-898C-32B97996A55A}"/>
              </a:ext>
            </a:extLst>
          </p:cNvPr>
          <p:cNvSpPr/>
          <p:nvPr/>
        </p:nvSpPr>
        <p:spPr>
          <a:xfrm>
            <a:off x="2371666" y="6014372"/>
            <a:ext cx="1980000" cy="231385"/>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Bolt on vertical pools</a:t>
            </a:r>
          </a:p>
        </p:txBody>
      </p:sp>
      <p:sp>
        <p:nvSpPr>
          <p:cNvPr id="34" name="TextBox 33">
            <a:extLst>
              <a:ext uri="{FF2B5EF4-FFF2-40B4-BE49-F238E27FC236}">
                <a16:creationId xmlns:a16="http://schemas.microsoft.com/office/drawing/2014/main" id="{951E75E1-C250-45CE-82F5-219A456702AF}"/>
              </a:ext>
            </a:extLst>
          </p:cNvPr>
          <p:cNvSpPr txBox="1"/>
          <p:nvPr/>
        </p:nvSpPr>
        <p:spPr>
          <a:xfrm>
            <a:off x="4743376" y="4055940"/>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7</a:t>
            </a:r>
            <a:endParaRPr lang="en-GB" sz="1800" b="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7DEACA6-B5A8-455E-9537-978371BBC07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567243" y="4445757"/>
            <a:ext cx="1980000" cy="1563990"/>
          </a:xfrm>
          <a:prstGeom prst="rect">
            <a:avLst/>
          </a:prstGeom>
        </p:spPr>
      </p:pic>
      <p:sp>
        <p:nvSpPr>
          <p:cNvPr id="25" name="Rectangle 24">
            <a:extLst>
              <a:ext uri="{FF2B5EF4-FFF2-40B4-BE49-F238E27FC236}">
                <a16:creationId xmlns:a16="http://schemas.microsoft.com/office/drawing/2014/main" id="{A05CC270-1747-4485-93F5-C7249BD9F677}"/>
              </a:ext>
            </a:extLst>
          </p:cNvPr>
          <p:cNvSpPr/>
          <p:nvPr/>
        </p:nvSpPr>
        <p:spPr>
          <a:xfrm>
            <a:off x="4567244" y="6009747"/>
            <a:ext cx="1979999" cy="236010"/>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Bolt on green wall modules</a:t>
            </a:r>
          </a:p>
        </p:txBody>
      </p:sp>
      <p:sp>
        <p:nvSpPr>
          <p:cNvPr id="35" name="TextBox 34">
            <a:extLst>
              <a:ext uri="{FF2B5EF4-FFF2-40B4-BE49-F238E27FC236}">
                <a16:creationId xmlns:a16="http://schemas.microsoft.com/office/drawing/2014/main" id="{7BCEAA66-EA2B-44D2-8098-7FC9EA815D47}"/>
              </a:ext>
            </a:extLst>
          </p:cNvPr>
          <p:cNvSpPr txBox="1"/>
          <p:nvPr/>
        </p:nvSpPr>
        <p:spPr>
          <a:xfrm>
            <a:off x="6970221" y="4054442"/>
            <a:ext cx="16277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Technique </a:t>
            </a:r>
            <a:r>
              <a:rPr lang="en-GB" b="1">
                <a:latin typeface="Arial" panose="020B0604020202020204" pitchFamily="34" charset="0"/>
                <a:cs typeface="Arial" panose="020B0604020202020204" pitchFamily="34" charset="0"/>
              </a:rPr>
              <a:t>8</a:t>
            </a:r>
            <a:endParaRPr lang="en-GB" sz="1800"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6799268-18BE-4A43-8CDE-AB5C1C50A7EC}"/>
              </a:ext>
              <a:ext uri="{C183D7F6-B498-43B3-948B-1728B52AA6E4}">
                <adec:decorative xmlns:adec="http://schemas.microsoft.com/office/drawing/2017/decorative" val="1"/>
              </a:ext>
            </a:extLst>
          </p:cNvPr>
          <p:cNvPicPr>
            <a:picLocks noChangeAspect="1"/>
          </p:cNvPicPr>
          <p:nvPr/>
        </p:nvPicPr>
        <p:blipFill rotWithShape="1">
          <a:blip r:embed="rId12"/>
          <a:srcRect t="15309"/>
          <a:stretch/>
        </p:blipFill>
        <p:spPr>
          <a:xfrm>
            <a:off x="6739425" y="4445757"/>
            <a:ext cx="1973245" cy="1559974"/>
          </a:xfrm>
          <a:prstGeom prst="rect">
            <a:avLst/>
          </a:prstGeom>
        </p:spPr>
      </p:pic>
      <p:sp>
        <p:nvSpPr>
          <p:cNvPr id="18" name="Rectangle 17">
            <a:extLst>
              <a:ext uri="{FF2B5EF4-FFF2-40B4-BE49-F238E27FC236}">
                <a16:creationId xmlns:a16="http://schemas.microsoft.com/office/drawing/2014/main" id="{2EE754FD-976C-41D3-B557-E71AADC835AB}"/>
              </a:ext>
            </a:extLst>
          </p:cNvPr>
          <p:cNvSpPr/>
          <p:nvPr/>
        </p:nvSpPr>
        <p:spPr>
          <a:xfrm>
            <a:off x="6746180" y="6005731"/>
            <a:ext cx="1973245" cy="240026"/>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Drop-in Prefabricated units</a:t>
            </a:r>
          </a:p>
        </p:txBody>
      </p:sp>
      <p:pic>
        <p:nvPicPr>
          <p:cNvPr id="9" name="26" descr="press space to play audio">
            <a:hlinkClick r:id="" action="ppaction://media"/>
            <a:extLst>
              <a:ext uri="{FF2B5EF4-FFF2-40B4-BE49-F238E27FC236}">
                <a16:creationId xmlns:a16="http://schemas.microsoft.com/office/drawing/2014/main" id="{90A4AF16-1D40-40B4-B944-9702EA9D018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1986" y="6306044"/>
            <a:ext cx="505246" cy="475852"/>
          </a:xfrm>
          <a:prstGeom prst="rect">
            <a:avLst/>
          </a:prstGeom>
        </p:spPr>
      </p:pic>
    </p:spTree>
    <p:extLst>
      <p:ext uri="{BB962C8B-B14F-4D97-AF65-F5344CB8AC3E}">
        <p14:creationId xmlns:p14="http://schemas.microsoft.com/office/powerpoint/2010/main" val="2588466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67"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19755" y="367737"/>
            <a:ext cx="6581778" cy="657005"/>
          </a:xfrm>
        </p:spPr>
        <p:txBody>
          <a:bodyPr/>
          <a:lstStyle/>
          <a:p>
            <a:r>
              <a:rPr lang="en-GB" dirty="0">
                <a:solidFill>
                  <a:srgbClr val="005541"/>
                </a:solidFill>
              </a:rPr>
              <a:t>Case studies</a:t>
            </a:r>
          </a:p>
        </p:txBody>
      </p:sp>
      <p:sp>
        <p:nvSpPr>
          <p:cNvPr id="6" name="TextBox 5">
            <a:extLst>
              <a:ext uri="{FF2B5EF4-FFF2-40B4-BE49-F238E27FC236}">
                <a16:creationId xmlns:a16="http://schemas.microsoft.com/office/drawing/2014/main" id="{06105C68-81B3-4E9B-B53C-5D0B7EC10A98}"/>
              </a:ext>
            </a:extLst>
          </p:cNvPr>
          <p:cNvSpPr txBox="1"/>
          <p:nvPr/>
        </p:nvSpPr>
        <p:spPr>
          <a:xfrm>
            <a:off x="239156" y="1182301"/>
            <a:ext cx="3328394" cy="2246769"/>
          </a:xfrm>
          <a:prstGeom prst="rect">
            <a:avLst/>
          </a:prstGeom>
          <a:noFill/>
        </p:spPr>
        <p:txBody>
          <a:bodyPr wrap="square" lIns="91440" tIns="45720" rIns="91440" bIns="45720" rtlCol="0" anchor="t">
            <a:spAutoFit/>
          </a:bodyPr>
          <a:lstStyle/>
          <a:p>
            <a:r>
              <a:rPr lang="en-GB" sz="1400" b="1">
                <a:latin typeface="Arial" panose="020B0604020202020204" pitchFamily="34" charset="0"/>
                <a:cs typeface="Arial" panose="020B0604020202020204" pitchFamily="34" charset="0"/>
              </a:rPr>
              <a:t>Mumbles – Example of Technique 5</a:t>
            </a:r>
          </a:p>
          <a:p>
            <a:r>
              <a:rPr lang="en-GB" sz="1400">
                <a:latin typeface="Arial"/>
                <a:ea typeface="+mn-lt"/>
                <a:cs typeface="+mn-lt"/>
              </a:rPr>
              <a:t>135No. hexagonal tiles were installed along the Mumbles sea defences. Each tile is around 50cm wide, and they have a variety of patterns. Preliminary results already show the differences in colonisation based on pattern, location within the tidal range and exposure to waves.</a:t>
            </a:r>
            <a:endParaRPr lang="en-GB">
              <a:latin typeface="Arial"/>
              <a:ea typeface="+mn-lt"/>
              <a:cs typeface="+mn-lt"/>
            </a:endParaRPr>
          </a:p>
          <a:p>
            <a:endParaRPr lang="en-GB"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F629E42-A8F5-46D6-A74E-55CBFF94CB8E}"/>
              </a:ext>
            </a:extLst>
          </p:cNvPr>
          <p:cNvSpPr txBox="1"/>
          <p:nvPr/>
        </p:nvSpPr>
        <p:spPr>
          <a:xfrm>
            <a:off x="3882132" y="1195583"/>
            <a:ext cx="3875626" cy="2031325"/>
          </a:xfrm>
          <a:prstGeom prst="rect">
            <a:avLst/>
          </a:prstGeom>
          <a:noFill/>
        </p:spPr>
        <p:txBody>
          <a:bodyPr wrap="square" lIns="91440" tIns="45720" rIns="91440" bIns="45720" rtlCol="0" anchor="t">
            <a:spAutoFit/>
          </a:bodyPr>
          <a:lstStyle/>
          <a:p>
            <a:r>
              <a:rPr lang="en-GB" sz="1400" b="1" err="1">
                <a:latin typeface="Arial" panose="020B0604020202020204" pitchFamily="34" charset="0"/>
                <a:cs typeface="Arial" panose="020B0604020202020204" pitchFamily="34" charset="0"/>
              </a:rPr>
              <a:t>Vertipools</a:t>
            </a:r>
            <a:r>
              <a:rPr lang="en-GB" sz="1400" b="1">
                <a:latin typeface="Arial" panose="020B0604020202020204" pitchFamily="34" charset="0"/>
                <a:cs typeface="Arial" panose="020B0604020202020204" pitchFamily="34" charset="0"/>
              </a:rPr>
              <a:t> at </a:t>
            </a:r>
            <a:r>
              <a:rPr lang="en-GB" sz="1400" b="1" err="1">
                <a:latin typeface="Arial" panose="020B0604020202020204" pitchFamily="34" charset="0"/>
                <a:cs typeface="Arial" panose="020B0604020202020204" pitchFamily="34" charset="0"/>
              </a:rPr>
              <a:t>Bouldnor</a:t>
            </a:r>
            <a:r>
              <a:rPr lang="en-GB" sz="1400" b="1">
                <a:latin typeface="Arial" panose="020B0604020202020204" pitchFamily="34" charset="0"/>
                <a:cs typeface="Arial" panose="020B0604020202020204" pitchFamily="34" charset="0"/>
              </a:rPr>
              <a:t> Beach, Isle of Wight – Example of Technique 6</a:t>
            </a:r>
          </a:p>
          <a:p>
            <a:r>
              <a:rPr lang="en-GB" sz="1400">
                <a:latin typeface="Arial"/>
                <a:ea typeface="+mn-lt"/>
                <a:cs typeface="+mn-lt"/>
              </a:rPr>
              <a:t>In 2013, concrete </a:t>
            </a:r>
            <a:r>
              <a:rPr lang="en-GB" sz="1400" err="1">
                <a:latin typeface="Arial"/>
                <a:ea typeface="+mn-lt"/>
                <a:cs typeface="+mn-lt"/>
              </a:rPr>
              <a:t>vertipools</a:t>
            </a:r>
            <a:r>
              <a:rPr lang="en-GB" sz="1400">
                <a:latin typeface="Arial"/>
                <a:ea typeface="+mn-lt"/>
                <a:cs typeface="+mn-lt"/>
              </a:rPr>
              <a:t> were installed between Mean Tide Level and High Water Neaps on a concrete seawall at </a:t>
            </a:r>
            <a:r>
              <a:rPr lang="en-GB" sz="1400" err="1">
                <a:latin typeface="Arial"/>
                <a:ea typeface="+mn-lt"/>
                <a:cs typeface="+mn-lt"/>
              </a:rPr>
              <a:t>Bouldner</a:t>
            </a:r>
            <a:r>
              <a:rPr lang="en-GB" sz="1400">
                <a:latin typeface="Arial"/>
                <a:ea typeface="+mn-lt"/>
                <a:cs typeface="+mn-lt"/>
              </a:rPr>
              <a:t>, Isle of Wight. From its success in enhancing biodiversity further </a:t>
            </a:r>
            <a:r>
              <a:rPr lang="en-GB" sz="1400" err="1">
                <a:latin typeface="Arial"/>
                <a:ea typeface="+mn-lt"/>
                <a:cs typeface="+mn-lt"/>
              </a:rPr>
              <a:t>vertipools</a:t>
            </a:r>
            <a:r>
              <a:rPr lang="en-GB" sz="1400">
                <a:latin typeface="Arial"/>
                <a:ea typeface="+mn-lt"/>
                <a:cs typeface="+mn-lt"/>
              </a:rPr>
              <a:t> were added in 2020 as part of the </a:t>
            </a:r>
            <a:r>
              <a:rPr lang="en-GB" sz="1400" err="1">
                <a:latin typeface="Arial"/>
                <a:ea typeface="+mn-lt"/>
                <a:cs typeface="+mn-lt"/>
              </a:rPr>
              <a:t>Marineff</a:t>
            </a:r>
            <a:r>
              <a:rPr lang="en-GB" sz="1400">
                <a:latin typeface="Arial"/>
                <a:ea typeface="+mn-lt"/>
                <a:cs typeface="+mn-lt"/>
              </a:rPr>
              <a:t> project.</a:t>
            </a:r>
            <a:endParaRPr lang="en-GB">
              <a:latin typeface="Arial"/>
              <a:ea typeface="+mn-lt"/>
              <a:cs typeface="+mn-lt"/>
            </a:endParaRPr>
          </a:p>
          <a:p>
            <a:endParaRPr lang="en-GB" sz="1400">
              <a:latin typeface="Arial" panose="020B0604020202020204" pitchFamily="34" charset="0"/>
              <a:cs typeface="Arial" panose="020B0604020202020204" pitchFamily="34" charset="0"/>
            </a:endParaRPr>
          </a:p>
        </p:txBody>
      </p:sp>
      <p:pic>
        <p:nvPicPr>
          <p:cNvPr id="18" name="Picture 17" descr="installation of hexagonal tiles on seawall">
            <a:extLst>
              <a:ext uri="{FF2B5EF4-FFF2-40B4-BE49-F238E27FC236}">
                <a16:creationId xmlns:a16="http://schemas.microsoft.com/office/drawing/2014/main" id="{E23BBE24-2382-4C6D-B65F-9CC33A7E113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2649" y="3644375"/>
            <a:ext cx="3642976" cy="2290996"/>
          </a:xfrm>
          <a:prstGeom prst="rect">
            <a:avLst/>
          </a:prstGeom>
          <a:noFill/>
        </p:spPr>
      </p:pic>
      <p:pic>
        <p:nvPicPr>
          <p:cNvPr id="17" name="Picture 16" descr="vertipools with abundant biodiversity">
            <a:extLst>
              <a:ext uri="{FF2B5EF4-FFF2-40B4-BE49-F238E27FC236}">
                <a16:creationId xmlns:a16="http://schemas.microsoft.com/office/drawing/2014/main" id="{C8ABCA3D-FA9D-4001-BFE5-C32B827E8220}"/>
              </a:ext>
            </a:extLst>
          </p:cNvPr>
          <p:cNvPicPr>
            <a:picLocks noChangeAspect="1"/>
          </p:cNvPicPr>
          <p:nvPr/>
        </p:nvPicPr>
        <p:blipFill>
          <a:blip r:embed="rId6"/>
          <a:stretch>
            <a:fillRect/>
          </a:stretch>
        </p:blipFill>
        <p:spPr>
          <a:xfrm>
            <a:off x="3992483" y="3200640"/>
            <a:ext cx="3762576" cy="2865040"/>
          </a:xfrm>
          <a:prstGeom prst="rect">
            <a:avLst/>
          </a:prstGeom>
        </p:spPr>
      </p:pic>
      <p:pic>
        <p:nvPicPr>
          <p:cNvPr id="13" name="Picture 12" descr="top view of vertipool">
            <a:extLst>
              <a:ext uri="{FF2B5EF4-FFF2-40B4-BE49-F238E27FC236}">
                <a16:creationId xmlns:a16="http://schemas.microsoft.com/office/drawing/2014/main" id="{B9AA76CC-CBEC-48BD-84AD-54BDFD61564D}"/>
              </a:ext>
            </a:extLst>
          </p:cNvPr>
          <p:cNvPicPr>
            <a:picLocks noChangeAspect="1"/>
          </p:cNvPicPr>
          <p:nvPr/>
        </p:nvPicPr>
        <p:blipFill>
          <a:blip r:embed="rId7"/>
          <a:stretch>
            <a:fillRect/>
          </a:stretch>
        </p:blipFill>
        <p:spPr>
          <a:xfrm>
            <a:off x="6418480" y="4654296"/>
            <a:ext cx="2597504" cy="1507464"/>
          </a:xfrm>
          <a:prstGeom prst="rect">
            <a:avLst/>
          </a:prstGeom>
          <a:ln w="28575">
            <a:solidFill>
              <a:schemeClr val="bg1"/>
            </a:solidFill>
          </a:ln>
        </p:spPr>
      </p:pic>
      <p:pic>
        <p:nvPicPr>
          <p:cNvPr id="3" name="27" descr="press space to play audio">
            <a:hlinkClick r:id="" action="ppaction://media"/>
            <a:extLst>
              <a:ext uri="{FF2B5EF4-FFF2-40B4-BE49-F238E27FC236}">
                <a16:creationId xmlns:a16="http://schemas.microsoft.com/office/drawing/2014/main" id="{090C7131-4FEE-499F-B0FA-3D861C4D7F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498" y="6292555"/>
            <a:ext cx="506514" cy="496787"/>
          </a:xfrm>
          <a:prstGeom prst="rect">
            <a:avLst/>
          </a:prstGeom>
        </p:spPr>
      </p:pic>
    </p:spTree>
    <p:extLst>
      <p:ext uri="{BB962C8B-B14F-4D97-AF65-F5344CB8AC3E}">
        <p14:creationId xmlns:p14="http://schemas.microsoft.com/office/powerpoint/2010/main" val="2746429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7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25983" y="392181"/>
            <a:ext cx="6581778" cy="657005"/>
          </a:xfrm>
        </p:spPr>
        <p:txBody>
          <a:bodyPr/>
          <a:lstStyle/>
          <a:p>
            <a:r>
              <a:rPr lang="en-GB" dirty="0">
                <a:solidFill>
                  <a:srgbClr val="005541"/>
                </a:solidFill>
              </a:rPr>
              <a:t>Case studies</a:t>
            </a:r>
          </a:p>
        </p:txBody>
      </p:sp>
      <p:sp>
        <p:nvSpPr>
          <p:cNvPr id="6" name="TextBox 5">
            <a:extLst>
              <a:ext uri="{FF2B5EF4-FFF2-40B4-BE49-F238E27FC236}">
                <a16:creationId xmlns:a16="http://schemas.microsoft.com/office/drawing/2014/main" id="{06105C68-81B3-4E9B-B53C-5D0B7EC10A98}"/>
              </a:ext>
            </a:extLst>
          </p:cNvPr>
          <p:cNvSpPr txBox="1"/>
          <p:nvPr/>
        </p:nvSpPr>
        <p:spPr>
          <a:xfrm>
            <a:off x="239156" y="1182301"/>
            <a:ext cx="3328394" cy="2677656"/>
          </a:xfrm>
          <a:prstGeom prst="rect">
            <a:avLst/>
          </a:prstGeom>
          <a:noFill/>
        </p:spPr>
        <p:txBody>
          <a:bodyPr wrap="square" lIns="91440" tIns="45720" rIns="91440" bIns="45720" rtlCol="0" anchor="t">
            <a:spAutoFit/>
          </a:bodyPr>
          <a:lstStyle/>
          <a:p>
            <a:r>
              <a:rPr lang="en-GB" sz="1400" b="1">
                <a:latin typeface="Arial" panose="020B0604020202020204" pitchFamily="34" charset="0"/>
                <a:cs typeface="Arial" panose="020B0604020202020204" pitchFamily="34" charset="0"/>
              </a:rPr>
              <a:t>Penrhyn Bay – Example of Technique 3</a:t>
            </a:r>
          </a:p>
          <a:p>
            <a:r>
              <a:rPr lang="en-GB" sz="1400">
                <a:latin typeface="Arial"/>
                <a:cs typeface="Arial"/>
              </a:rPr>
              <a:t>On a Coastal Risk Management Programme scheme in Penrhyn Bay, 6x no. tidal pools are proposed to be placed at different levels of the foreshore at the toe of an existing rock groyne as well as on a new rock groyne. Colonisation at different levels can inform future enhancements. The Construction is planned to be completed in late 2022 /2023.</a:t>
            </a:r>
          </a:p>
        </p:txBody>
      </p:sp>
      <p:sp>
        <p:nvSpPr>
          <p:cNvPr id="10" name="TextBox 9">
            <a:extLst>
              <a:ext uri="{FF2B5EF4-FFF2-40B4-BE49-F238E27FC236}">
                <a16:creationId xmlns:a16="http://schemas.microsoft.com/office/drawing/2014/main" id="{EE28CDEF-2923-44D0-8086-3D2147861742}"/>
              </a:ext>
              <a:ext uri="{C183D7F6-B498-43B3-948B-1728B52AA6E4}">
                <adec:decorative xmlns:adec="http://schemas.microsoft.com/office/drawing/2017/decorative" val="0"/>
              </a:ext>
            </a:extLst>
          </p:cNvPr>
          <p:cNvSpPr txBox="1"/>
          <p:nvPr/>
        </p:nvSpPr>
        <p:spPr>
          <a:xfrm>
            <a:off x="1166013" y="6440144"/>
            <a:ext cx="1089205" cy="261610"/>
          </a:xfrm>
          <a:prstGeom prst="rect">
            <a:avLst/>
          </a:prstGeom>
          <a:noFill/>
        </p:spPr>
        <p:txBody>
          <a:bodyPr wrap="square">
            <a:spAutoFit/>
          </a:bodyPr>
          <a:lstStyle/>
          <a:p>
            <a:r>
              <a:rPr lang="en-GB" sz="1100" i="1">
                <a:latin typeface="Arial" panose="020B0604020202020204" pitchFamily="34" charset="0"/>
                <a:cs typeface="Arial" panose="020B0604020202020204" pitchFamily="34" charset="0"/>
              </a:rPr>
              <a:t>Design intent</a:t>
            </a:r>
            <a:endParaRPr lang="en-GB" sz="1100" i="1"/>
          </a:p>
        </p:txBody>
      </p:sp>
      <p:grpSp>
        <p:nvGrpSpPr>
          <p:cNvPr id="38" name="Group 37" descr="submerged tidal pool and emergent tidal pool">
            <a:extLst>
              <a:ext uri="{FF2B5EF4-FFF2-40B4-BE49-F238E27FC236}">
                <a16:creationId xmlns:a16="http://schemas.microsoft.com/office/drawing/2014/main" id="{697294E3-0B1A-407D-9486-999815878312}"/>
              </a:ext>
            </a:extLst>
          </p:cNvPr>
          <p:cNvGrpSpPr/>
          <p:nvPr/>
        </p:nvGrpSpPr>
        <p:grpSpPr>
          <a:xfrm>
            <a:off x="191243" y="3861512"/>
            <a:ext cx="3266407" cy="2578632"/>
            <a:chOff x="191243" y="3565948"/>
            <a:chExt cx="3266407" cy="2578632"/>
          </a:xfrm>
        </p:grpSpPr>
        <p:pic>
          <p:nvPicPr>
            <p:cNvPr id="7" name="Picture 6">
              <a:extLst>
                <a:ext uri="{FF2B5EF4-FFF2-40B4-BE49-F238E27FC236}">
                  <a16:creationId xmlns:a16="http://schemas.microsoft.com/office/drawing/2014/main" id="{9A2F9E0E-C536-4477-8357-09350B178A56}"/>
                </a:ext>
              </a:extLst>
            </p:cNvPr>
            <p:cNvPicPr>
              <a:picLocks noChangeAspect="1"/>
            </p:cNvPicPr>
            <p:nvPr/>
          </p:nvPicPr>
          <p:blipFill rotWithShape="1">
            <a:blip r:embed="rId5"/>
            <a:srcRect l="18423"/>
            <a:stretch/>
          </p:blipFill>
          <p:spPr>
            <a:xfrm>
              <a:off x="191243" y="3590035"/>
              <a:ext cx="3140280" cy="2554545"/>
            </a:xfrm>
            <a:prstGeom prst="rect">
              <a:avLst/>
            </a:prstGeom>
          </p:spPr>
        </p:pic>
        <p:sp>
          <p:nvSpPr>
            <p:cNvPr id="11" name="TextBox 10">
              <a:extLst>
                <a:ext uri="{FF2B5EF4-FFF2-40B4-BE49-F238E27FC236}">
                  <a16:creationId xmlns:a16="http://schemas.microsoft.com/office/drawing/2014/main" id="{523514F4-2DA4-4DFD-A951-9CEFE013E1BC}"/>
                </a:ext>
              </a:extLst>
            </p:cNvPr>
            <p:cNvSpPr txBox="1"/>
            <p:nvPr/>
          </p:nvSpPr>
          <p:spPr>
            <a:xfrm>
              <a:off x="242665" y="3565948"/>
              <a:ext cx="1270252" cy="523220"/>
            </a:xfrm>
            <a:prstGeom prst="rect">
              <a:avLst/>
            </a:prstGeom>
            <a:noFill/>
          </p:spPr>
          <p:txBody>
            <a:bodyPr wrap="square">
              <a:spAutoFit/>
            </a:bodyPr>
            <a:lstStyle/>
            <a:p>
              <a:r>
                <a:rPr lang="en-GB" sz="1400" b="1">
                  <a:solidFill>
                    <a:schemeClr val="bg1"/>
                  </a:solidFill>
                  <a:latin typeface="Arial" panose="020B0604020202020204" pitchFamily="34" charset="0"/>
                  <a:cs typeface="Arial" panose="020B0604020202020204" pitchFamily="34" charset="0"/>
                </a:rPr>
                <a:t>Submerged pool</a:t>
              </a:r>
              <a:endParaRPr lang="en-GB" sz="1400" b="1">
                <a:solidFill>
                  <a:schemeClr val="bg1"/>
                </a:solidFill>
              </a:endParaRPr>
            </a:p>
          </p:txBody>
        </p:sp>
        <p:sp>
          <p:nvSpPr>
            <p:cNvPr id="12" name="TextBox 11">
              <a:extLst>
                <a:ext uri="{FF2B5EF4-FFF2-40B4-BE49-F238E27FC236}">
                  <a16:creationId xmlns:a16="http://schemas.microsoft.com/office/drawing/2014/main" id="{E06B8C6E-A5FE-443C-81DA-DEABF2AC7EC9}"/>
                </a:ext>
              </a:extLst>
            </p:cNvPr>
            <p:cNvSpPr txBox="1"/>
            <p:nvPr/>
          </p:nvSpPr>
          <p:spPr>
            <a:xfrm>
              <a:off x="2351353" y="3565948"/>
              <a:ext cx="1106297" cy="523220"/>
            </a:xfrm>
            <a:prstGeom prst="rect">
              <a:avLst/>
            </a:prstGeom>
            <a:noFill/>
          </p:spPr>
          <p:txBody>
            <a:bodyPr wrap="square">
              <a:spAutoFit/>
            </a:bodyPr>
            <a:lstStyle/>
            <a:p>
              <a:r>
                <a:rPr lang="en-GB" sz="1400" b="1">
                  <a:solidFill>
                    <a:schemeClr val="bg1"/>
                  </a:solidFill>
                  <a:latin typeface="Arial" panose="020B0604020202020204" pitchFamily="34" charset="0"/>
                  <a:cs typeface="Arial" panose="020B0604020202020204" pitchFamily="34" charset="0"/>
                </a:rPr>
                <a:t>Emergent pool</a:t>
              </a:r>
              <a:endParaRPr lang="en-GB" sz="1400" b="1">
                <a:solidFill>
                  <a:schemeClr val="bg1"/>
                </a:solidFill>
              </a:endParaRPr>
            </a:p>
          </p:txBody>
        </p:sp>
        <p:cxnSp>
          <p:nvCxnSpPr>
            <p:cNvPr id="14" name="Straight Arrow Connector 13">
              <a:extLst>
                <a:ext uri="{FF2B5EF4-FFF2-40B4-BE49-F238E27FC236}">
                  <a16:creationId xmlns:a16="http://schemas.microsoft.com/office/drawing/2014/main" id="{B064D80A-EF22-427A-AB3D-2A87A6E340EF}"/>
                </a:ext>
              </a:extLst>
            </p:cNvPr>
            <p:cNvCxnSpPr>
              <a:cxnSpLocks/>
            </p:cNvCxnSpPr>
            <p:nvPr/>
          </p:nvCxnSpPr>
          <p:spPr>
            <a:xfrm>
              <a:off x="877792" y="3882829"/>
              <a:ext cx="288221" cy="51609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64AA63-4300-4362-9719-CB156C2A49FD}"/>
                </a:ext>
              </a:extLst>
            </p:cNvPr>
            <p:cNvCxnSpPr>
              <a:cxnSpLocks/>
            </p:cNvCxnSpPr>
            <p:nvPr/>
          </p:nvCxnSpPr>
          <p:spPr>
            <a:xfrm>
              <a:off x="2927037" y="3921222"/>
              <a:ext cx="278296" cy="108295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8F629E42-A8F5-46D6-A74E-55CBFF94CB8E}"/>
              </a:ext>
            </a:extLst>
          </p:cNvPr>
          <p:cNvSpPr txBox="1"/>
          <p:nvPr/>
        </p:nvSpPr>
        <p:spPr>
          <a:xfrm>
            <a:off x="3882132" y="1195583"/>
            <a:ext cx="3875626" cy="1384995"/>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Porthcawl – Example of Technique 2, 4</a:t>
            </a:r>
          </a:p>
          <a:p>
            <a:r>
              <a:rPr lang="en-GB" sz="1400" dirty="0">
                <a:latin typeface="Arial" panose="020B0604020202020204" pitchFamily="34" charset="0"/>
                <a:cs typeface="Arial" panose="020B0604020202020204" pitchFamily="34" charset="0"/>
              </a:rPr>
              <a:t>On a Flood and Coastal Erosion Risk Management scheme in Porthcawl Sandy Bay, in collaboration with </a:t>
            </a:r>
            <a:r>
              <a:rPr lang="en-GB" sz="1400" dirty="0" err="1">
                <a:latin typeface="Arial" panose="020B0604020202020204" pitchFamily="34" charset="0"/>
                <a:cs typeface="Arial" panose="020B0604020202020204" pitchFamily="34" charset="0"/>
              </a:rPr>
              <a:t>CubeX</a:t>
            </a:r>
            <a:r>
              <a:rPr lang="en-GB" sz="1400" dirty="0">
                <a:latin typeface="Arial" panose="020B0604020202020204" pitchFamily="34" charset="0"/>
                <a:cs typeface="Arial" panose="020B0604020202020204" pitchFamily="34" charset="0"/>
              </a:rPr>
              <a:t>, the Settlers of Porthcawl was developed. Construction is planned to be completed in 2022</a:t>
            </a:r>
          </a:p>
        </p:txBody>
      </p:sp>
      <p:grpSp>
        <p:nvGrpSpPr>
          <p:cNvPr id="5" name="Group 4" descr="Porthcawl breakwater with construction area highlighted">
            <a:extLst>
              <a:ext uri="{FF2B5EF4-FFF2-40B4-BE49-F238E27FC236}">
                <a16:creationId xmlns:a16="http://schemas.microsoft.com/office/drawing/2014/main" id="{92EB2041-A7DF-43E7-85D1-C7A8DC45388B}"/>
              </a:ext>
            </a:extLst>
          </p:cNvPr>
          <p:cNvGrpSpPr/>
          <p:nvPr/>
        </p:nvGrpSpPr>
        <p:grpSpPr>
          <a:xfrm>
            <a:off x="3937684" y="2572227"/>
            <a:ext cx="3026330" cy="2871886"/>
            <a:chOff x="3937684" y="2572227"/>
            <a:chExt cx="3026330" cy="2871886"/>
          </a:xfrm>
        </p:grpSpPr>
        <p:pic>
          <p:nvPicPr>
            <p:cNvPr id="22" name="Picture 21">
              <a:extLst>
                <a:ext uri="{FF2B5EF4-FFF2-40B4-BE49-F238E27FC236}">
                  <a16:creationId xmlns:a16="http://schemas.microsoft.com/office/drawing/2014/main" id="{46FA49DF-2AF9-44FF-AC1B-2A05AF167A5F}"/>
                </a:ext>
              </a:extLst>
            </p:cNvPr>
            <p:cNvPicPr>
              <a:picLocks noChangeAspect="1"/>
            </p:cNvPicPr>
            <p:nvPr/>
          </p:nvPicPr>
          <p:blipFill rotWithShape="1">
            <a:blip r:embed="rId6"/>
            <a:srcRect l="5853" b="12084"/>
            <a:stretch/>
          </p:blipFill>
          <p:spPr>
            <a:xfrm>
              <a:off x="3937684" y="2572227"/>
              <a:ext cx="3026330" cy="2871886"/>
            </a:xfrm>
            <a:prstGeom prst="rect">
              <a:avLst/>
            </a:prstGeom>
          </p:spPr>
        </p:pic>
        <p:cxnSp>
          <p:nvCxnSpPr>
            <p:cNvPr id="28" name="Straight Arrow Connector 27">
              <a:extLst>
                <a:ext uri="{FF2B5EF4-FFF2-40B4-BE49-F238E27FC236}">
                  <a16:creationId xmlns:a16="http://schemas.microsoft.com/office/drawing/2014/main" id="{EA383ACC-86C4-4A79-9556-E424274F43E3}"/>
                </a:ext>
              </a:extLst>
            </p:cNvPr>
            <p:cNvCxnSpPr>
              <a:cxnSpLocks/>
            </p:cNvCxnSpPr>
            <p:nvPr/>
          </p:nvCxnSpPr>
          <p:spPr>
            <a:xfrm flipV="1">
              <a:off x="5018746" y="4178393"/>
              <a:ext cx="855025" cy="68024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descr="concept design of ecological enhancement">
            <a:extLst>
              <a:ext uri="{FF2B5EF4-FFF2-40B4-BE49-F238E27FC236}">
                <a16:creationId xmlns:a16="http://schemas.microsoft.com/office/drawing/2014/main" id="{15BCC9D2-E500-423D-8E5D-4C372DF66532}"/>
              </a:ext>
            </a:extLst>
          </p:cNvPr>
          <p:cNvPicPr>
            <a:picLocks noChangeAspect="1"/>
          </p:cNvPicPr>
          <p:nvPr/>
        </p:nvPicPr>
        <p:blipFill rotWithShape="1">
          <a:blip r:embed="rId7"/>
          <a:srcRect r="8060"/>
          <a:stretch/>
        </p:blipFill>
        <p:spPr>
          <a:xfrm>
            <a:off x="5873771" y="2752296"/>
            <a:ext cx="3078986" cy="1942194"/>
          </a:xfrm>
          <a:prstGeom prst="rect">
            <a:avLst/>
          </a:prstGeom>
        </p:spPr>
      </p:pic>
      <p:sp>
        <p:nvSpPr>
          <p:cNvPr id="36" name="TextBox 35">
            <a:extLst>
              <a:ext uri="{FF2B5EF4-FFF2-40B4-BE49-F238E27FC236}">
                <a16:creationId xmlns:a16="http://schemas.microsoft.com/office/drawing/2014/main" id="{76132F6C-7E90-4961-A467-B995E6682617}"/>
              </a:ext>
              <a:ext uri="{C183D7F6-B498-43B3-948B-1728B52AA6E4}">
                <adec:decorative xmlns:adec="http://schemas.microsoft.com/office/drawing/2017/decorative" val="0"/>
              </a:ext>
            </a:extLst>
          </p:cNvPr>
          <p:cNvSpPr txBox="1"/>
          <p:nvPr/>
        </p:nvSpPr>
        <p:spPr>
          <a:xfrm>
            <a:off x="7475895" y="4670520"/>
            <a:ext cx="1089205" cy="261610"/>
          </a:xfrm>
          <a:prstGeom prst="rect">
            <a:avLst/>
          </a:prstGeom>
          <a:noFill/>
        </p:spPr>
        <p:txBody>
          <a:bodyPr wrap="square">
            <a:spAutoFit/>
          </a:bodyPr>
          <a:lstStyle/>
          <a:p>
            <a:r>
              <a:rPr lang="en-GB" sz="1100" i="1" dirty="0">
                <a:latin typeface="Arial" panose="020B0604020202020204" pitchFamily="34" charset="0"/>
                <a:cs typeface="Arial" panose="020B0604020202020204" pitchFamily="34" charset="0"/>
              </a:rPr>
              <a:t>Concept</a:t>
            </a:r>
            <a:endParaRPr lang="en-GB" sz="1100" i="1" dirty="0"/>
          </a:p>
        </p:txBody>
      </p:sp>
      <p:sp>
        <p:nvSpPr>
          <p:cNvPr id="34" name="TextBox 33">
            <a:extLst>
              <a:ext uri="{FF2B5EF4-FFF2-40B4-BE49-F238E27FC236}">
                <a16:creationId xmlns:a16="http://schemas.microsoft.com/office/drawing/2014/main" id="{F3FFA5BC-4CB8-4BB3-97DA-C6F8B78F3AE9}"/>
              </a:ext>
            </a:extLst>
          </p:cNvPr>
          <p:cNvSpPr txBox="1"/>
          <p:nvPr/>
        </p:nvSpPr>
        <p:spPr>
          <a:xfrm>
            <a:off x="3993100" y="5462755"/>
            <a:ext cx="4572000" cy="1169551"/>
          </a:xfrm>
          <a:prstGeom prst="rect">
            <a:avLst/>
          </a:prstGeom>
          <a:noFill/>
        </p:spPr>
        <p:txBody>
          <a:bodyPr wrap="square">
            <a:spAutoFit/>
          </a:bodyPr>
          <a:lstStyle/>
          <a:p>
            <a:pPr marL="285750" indent="-285750">
              <a:buFontTx/>
              <a:buChar char="-"/>
            </a:pPr>
            <a:r>
              <a:rPr lang="en-GB" sz="1400">
                <a:latin typeface="Arial" panose="020B0604020202020204" pitchFamily="34" charset="0"/>
                <a:cs typeface="Arial" panose="020B0604020202020204" pitchFamily="34" charset="0"/>
              </a:rPr>
              <a:t>Bio-mimics </a:t>
            </a:r>
            <a:r>
              <a:rPr lang="en-GB" sz="1400" err="1">
                <a:latin typeface="Arial" panose="020B0604020202020204" pitchFamily="34" charset="0"/>
                <a:cs typeface="Arial" panose="020B0604020202020204" pitchFamily="34" charset="0"/>
              </a:rPr>
              <a:t>Sabellaria</a:t>
            </a:r>
            <a:r>
              <a:rPr lang="en-GB" sz="1400">
                <a:latin typeface="Arial" panose="020B0604020202020204" pitchFamily="34" charset="0"/>
                <a:cs typeface="Arial" panose="020B0604020202020204" pitchFamily="34" charset="0"/>
              </a:rPr>
              <a:t> (reef worm) habitat</a:t>
            </a:r>
          </a:p>
          <a:p>
            <a:pPr marL="285750" indent="-285750">
              <a:buFontTx/>
              <a:buChar char="-"/>
            </a:pPr>
            <a:r>
              <a:rPr lang="en-GB" sz="1400">
                <a:latin typeface="Arial" panose="020B0604020202020204" pitchFamily="34" charset="0"/>
                <a:cs typeface="Arial" panose="020B0604020202020204" pitchFamily="34" charset="0"/>
              </a:rPr>
              <a:t>Oysters and oyster fisheries are part of Porthcawl’s natural heritage</a:t>
            </a:r>
          </a:p>
          <a:p>
            <a:pPr marL="285750" indent="-285750">
              <a:buFontTx/>
              <a:buChar char="-"/>
            </a:pPr>
            <a:r>
              <a:rPr lang="en-GB" sz="1400">
                <a:latin typeface="Arial" panose="020B0604020202020204" pitchFamily="34" charset="0"/>
                <a:cs typeface="Arial" panose="020B0604020202020204" pitchFamily="34" charset="0"/>
              </a:rPr>
              <a:t>Artificial reef will promote biodiversity</a:t>
            </a:r>
          </a:p>
          <a:p>
            <a:pPr marL="285750" indent="-285750">
              <a:buFontTx/>
              <a:buChar char="-"/>
            </a:pPr>
            <a:r>
              <a:rPr lang="en-GB" sz="1400">
                <a:latin typeface="Arial" panose="020B0604020202020204" pitchFamily="34" charset="0"/>
                <a:cs typeface="Arial" panose="020B0604020202020204" pitchFamily="34" charset="0"/>
              </a:rPr>
              <a:t>Pools formed by omission of panels</a:t>
            </a:r>
          </a:p>
        </p:txBody>
      </p:sp>
      <p:pic>
        <p:nvPicPr>
          <p:cNvPr id="3" name="28" descr="press space to play audio">
            <a:hlinkClick r:id="" action="ppaction://media"/>
            <a:extLst>
              <a:ext uri="{FF2B5EF4-FFF2-40B4-BE49-F238E27FC236}">
                <a16:creationId xmlns:a16="http://schemas.microsoft.com/office/drawing/2014/main" id="{82BB2117-F72B-4F76-A348-A1BB3A7406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348" y="6332369"/>
            <a:ext cx="487270" cy="477331"/>
          </a:xfrm>
          <a:prstGeom prst="rect">
            <a:avLst/>
          </a:prstGeom>
        </p:spPr>
      </p:pic>
    </p:spTree>
    <p:extLst>
      <p:ext uri="{BB962C8B-B14F-4D97-AF65-F5344CB8AC3E}">
        <p14:creationId xmlns:p14="http://schemas.microsoft.com/office/powerpoint/2010/main" val="2155071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0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18052" y="425065"/>
            <a:ext cx="6581778" cy="657005"/>
          </a:xfrm>
        </p:spPr>
        <p:txBody>
          <a:bodyPr/>
          <a:lstStyle/>
          <a:p>
            <a:r>
              <a:rPr lang="en-GB" dirty="0">
                <a:solidFill>
                  <a:srgbClr val="005541"/>
                </a:solidFill>
              </a:rPr>
              <a:t>Key References</a:t>
            </a:r>
          </a:p>
        </p:txBody>
      </p:sp>
      <p:pic>
        <p:nvPicPr>
          <p:cNvPr id="11" name="Picture 10">
            <a:extLst>
              <a:ext uri="{FF2B5EF4-FFF2-40B4-BE49-F238E27FC236}">
                <a16:creationId xmlns:a16="http://schemas.microsoft.com/office/drawing/2014/main" id="{E353AEDF-433A-4C7C-AF90-E90DC5CA062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89749" y="477982"/>
            <a:ext cx="3678280" cy="514188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D4D22DF-EF6D-4941-9BB7-339201DB2C6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99197" y="1232526"/>
            <a:ext cx="3266011" cy="430910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06A12F6-7F89-44C9-908A-FBFC705190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39790" y="3753028"/>
            <a:ext cx="4000500" cy="2545044"/>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7FF56917-C405-4ACC-BADF-82A8950C367B}"/>
              </a:ext>
            </a:extLst>
          </p:cNvPr>
          <p:cNvSpPr/>
          <p:nvPr/>
        </p:nvSpPr>
        <p:spPr>
          <a:xfrm>
            <a:off x="554804" y="1602769"/>
            <a:ext cx="3592834" cy="1232898"/>
          </a:xfrm>
          <a:prstGeom prst="rect">
            <a:avLst/>
          </a:prstGeom>
          <a:solidFill>
            <a:srgbClr val="00554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Conservation Evidence Synopsis (2021)</a:t>
            </a:r>
            <a:r>
              <a:rPr lang="en-GB"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GB" sz="1400" dirty="0">
                <a:latin typeface="Arial" panose="020B0604020202020204" pitchFamily="34" charset="0"/>
                <a:ea typeface="+mn-lt"/>
                <a:cs typeface="Arial" panose="020B0604020202020204" pitchFamily="34" charset="0"/>
              </a:rPr>
              <a:t>Enhancing the Biodiversity of Marine Artificial Structures</a:t>
            </a:r>
            <a:endParaRPr lang="en-GB" sz="1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0596181-81BB-478B-81E7-F2172988A4A2}"/>
              </a:ext>
            </a:extLst>
          </p:cNvPr>
          <p:cNvSpPr/>
          <p:nvPr/>
        </p:nvSpPr>
        <p:spPr>
          <a:xfrm>
            <a:off x="554804" y="3136579"/>
            <a:ext cx="3592834" cy="1232898"/>
          </a:xfrm>
          <a:prstGeom prst="rect">
            <a:avLst/>
          </a:prstGeom>
          <a:solidFill>
            <a:srgbClr val="00554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O’Shaughnessy et al. </a:t>
            </a:r>
            <a:r>
              <a:rPr lang="en-GB"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2020</a:t>
            </a:r>
            <a:r>
              <a:rPr lang="en-GB"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GB" sz="1400" dirty="0">
                <a:latin typeface="Arial" panose="020B0604020202020204" pitchFamily="34" charset="0"/>
                <a:ea typeface="+mn-lt"/>
                <a:cs typeface="Arial" panose="020B0604020202020204" pitchFamily="34" charset="0"/>
              </a:rPr>
              <a:t>Design catalogue for eco-engineering of coastal artificial structures: a multifunctional approach for stakeholders and end-users</a:t>
            </a:r>
            <a:endParaRPr lang="en-GB" sz="1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E8DFC772-603B-430D-8968-16577D17E6A3}"/>
              </a:ext>
            </a:extLst>
          </p:cNvPr>
          <p:cNvSpPr/>
          <p:nvPr/>
        </p:nvSpPr>
        <p:spPr>
          <a:xfrm>
            <a:off x="525420" y="4670389"/>
            <a:ext cx="3592834" cy="1209203"/>
          </a:xfrm>
          <a:prstGeom prst="rect">
            <a:avLst/>
          </a:prstGeom>
          <a:solidFill>
            <a:srgbClr val="0055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Integrated Green Grey Infrastructure report (2017)</a:t>
            </a:r>
            <a:endParaRPr lang="en-GB" sz="1600" b="1" dirty="0">
              <a:solidFill>
                <a:schemeClr val="bg1"/>
              </a:solidFill>
              <a:latin typeface="Arial" panose="020B0604020202020204" pitchFamily="34" charset="0"/>
              <a:cs typeface="Arial" panose="020B0604020202020204" pitchFamily="34" charset="0"/>
            </a:endParaRPr>
          </a:p>
        </p:txBody>
      </p:sp>
      <p:pic>
        <p:nvPicPr>
          <p:cNvPr id="4" name="29" descr="press space to play audio">
            <a:hlinkClick r:id="" action="ppaction://media"/>
            <a:extLst>
              <a:ext uri="{FF2B5EF4-FFF2-40B4-BE49-F238E27FC236}">
                <a16:creationId xmlns:a16="http://schemas.microsoft.com/office/drawing/2014/main" id="{38EBAADF-ED93-4F0A-AD75-C5A1E74341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197" y="6294092"/>
            <a:ext cx="491711" cy="481772"/>
          </a:xfrm>
          <a:prstGeom prst="rect">
            <a:avLst/>
          </a:prstGeom>
        </p:spPr>
      </p:pic>
      <p:pic>
        <p:nvPicPr>
          <p:cNvPr id="10" name="Graphic 9" descr="Click icon to return to contents page">
            <a:hlinkClick r:id="rId9" action="ppaction://hlinksldjump"/>
            <a:extLst>
              <a:ext uri="{FF2B5EF4-FFF2-40B4-BE49-F238E27FC236}">
                <a16:creationId xmlns:a16="http://schemas.microsoft.com/office/drawing/2014/main" id="{F7CBC551-4DCD-4D38-A98B-E8A37CD10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2422" y="6424864"/>
            <a:ext cx="433136" cy="433136"/>
          </a:xfrm>
          <a:prstGeom prst="rect">
            <a:avLst/>
          </a:prstGeom>
        </p:spPr>
      </p:pic>
    </p:spTree>
    <p:extLst>
      <p:ext uri="{BB962C8B-B14F-4D97-AF65-F5344CB8AC3E}">
        <p14:creationId xmlns:p14="http://schemas.microsoft.com/office/powerpoint/2010/main" val="386814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1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3C52-5954-4298-B3C7-5C299F116426}"/>
              </a:ext>
            </a:extLst>
          </p:cNvPr>
          <p:cNvSpPr txBox="1">
            <a:spLocks noGrp="1"/>
          </p:cNvSpPr>
          <p:nvPr>
            <p:ph type="ctrTitle"/>
          </p:nvPr>
        </p:nvSpPr>
        <p:spPr>
          <a:xfrm>
            <a:off x="685800" y="1983361"/>
            <a:ext cx="7772400" cy="1470026"/>
          </a:xfrm>
          <a:prstGeom prst="rect">
            <a:avLst/>
          </a:prstGeom>
          <a:noFill/>
          <a:ln>
            <a:noFill/>
          </a:ln>
        </p:spPr>
        <p:txBody>
          <a:bodyPr vert="horz" wrap="square" lIns="0" tIns="0" rIns="0" bIns="0" anchor="ctr" anchorCtr="1" compatLnSpc="1">
            <a:noAutofit/>
          </a:bodyPr>
          <a:lstStyle/>
          <a:p>
            <a:pPr lvl="0" algn="ctr"/>
            <a:r>
              <a:rPr lang="en-GB" dirty="0"/>
              <a:t>Coastal Enhancement Guidance</a:t>
            </a:r>
            <a:br>
              <a:rPr lang="en-GB" dirty="0"/>
            </a:br>
            <a:r>
              <a:rPr lang="en-GB" dirty="0"/>
              <a:t>Training Toolbox</a:t>
            </a:r>
          </a:p>
        </p:txBody>
      </p:sp>
      <p:sp>
        <p:nvSpPr>
          <p:cNvPr id="3" name="Subtitle 3">
            <a:extLst>
              <a:ext uri="{FF2B5EF4-FFF2-40B4-BE49-F238E27FC236}">
                <a16:creationId xmlns:a16="http://schemas.microsoft.com/office/drawing/2014/main" id="{0B850D5E-82F4-486A-A235-4529F5A62F42}"/>
              </a:ext>
            </a:extLst>
          </p:cNvPr>
          <p:cNvSpPr txBox="1">
            <a:spLocks noGrp="1"/>
          </p:cNvSpPr>
          <p:nvPr>
            <p:ph type="subTitle" idx="1"/>
          </p:nvPr>
        </p:nvSpPr>
        <p:spPr>
          <a:xfrm>
            <a:off x="1371600" y="3726554"/>
            <a:ext cx="6400800" cy="1752603"/>
          </a:xfrm>
          <a:prstGeom prst="rect">
            <a:avLst/>
          </a:prstGeom>
          <a:noFill/>
          <a:ln>
            <a:noFill/>
          </a:ln>
        </p:spPr>
        <p:txBody>
          <a:bodyPr vert="horz" wrap="square" lIns="0" tIns="0" rIns="0" bIns="0" anchor="t" anchorCtr="1" compatLnSpc="1">
            <a:noAutofit/>
          </a:bodyPr>
          <a:lstStyle/>
          <a:p>
            <a:pPr algn="ctr"/>
            <a:r>
              <a:rPr lang="en-GB"/>
              <a:t>Part 1/4 - Context</a:t>
            </a:r>
          </a:p>
          <a:p>
            <a:pPr algn="ctr"/>
            <a:r>
              <a:rPr lang="en-GB"/>
              <a:t>(5 mins)</a:t>
            </a:r>
          </a:p>
        </p:txBody>
      </p:sp>
      <p:pic>
        <p:nvPicPr>
          <p:cNvPr id="4" name="Slide 3 (intro)" descr="press space to play audio">
            <a:hlinkClick r:id="" action="ppaction://media"/>
            <a:extLst>
              <a:ext uri="{FF2B5EF4-FFF2-40B4-BE49-F238E27FC236}">
                <a16:creationId xmlns:a16="http://schemas.microsoft.com/office/drawing/2014/main" id="{7D98226D-91E3-4367-9D09-9CBE3E44C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364591"/>
            <a:ext cx="406400" cy="406400"/>
          </a:xfrm>
          <a:prstGeom prst="rect">
            <a:avLst/>
          </a:prstGeom>
        </p:spPr>
      </p:pic>
      <p:pic>
        <p:nvPicPr>
          <p:cNvPr id="6" name="Graphic 5" descr="Click icon to return to contents page">
            <a:hlinkClick r:id="rId6" action="ppaction://hlinksldjump"/>
            <a:extLst>
              <a:ext uri="{FF2B5EF4-FFF2-40B4-BE49-F238E27FC236}">
                <a16:creationId xmlns:a16="http://schemas.microsoft.com/office/drawing/2014/main" id="{960921F8-8B45-4E6D-A213-32473FA20E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22" y="6424864"/>
            <a:ext cx="433136" cy="4331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EA7D-D0D3-4254-A1DF-A10D390632C1}"/>
              </a:ext>
            </a:extLst>
          </p:cNvPr>
          <p:cNvSpPr>
            <a:spLocks noGrp="1"/>
          </p:cNvSpPr>
          <p:nvPr>
            <p:ph type="title"/>
          </p:nvPr>
        </p:nvSpPr>
        <p:spPr/>
        <p:txBody>
          <a:bodyPr/>
          <a:lstStyle/>
          <a:p>
            <a:r>
              <a:rPr lang="en-GB" dirty="0">
                <a:solidFill>
                  <a:srgbClr val="005541"/>
                </a:solidFill>
              </a:rPr>
              <a:t>Guidance Note</a:t>
            </a:r>
          </a:p>
        </p:txBody>
      </p:sp>
      <p:sp>
        <p:nvSpPr>
          <p:cNvPr id="5" name="Example heading">
            <a:extLst>
              <a:ext uri="{FF2B5EF4-FFF2-40B4-BE49-F238E27FC236}">
                <a16:creationId xmlns:a16="http://schemas.microsoft.com/office/drawing/2014/main" id="{1C2FA8EB-AEBB-4C4D-ABD7-520EA635AC85}"/>
              </a:ext>
            </a:extLst>
          </p:cNvPr>
          <p:cNvSpPr/>
          <p:nvPr/>
        </p:nvSpPr>
        <p:spPr>
          <a:xfrm>
            <a:off x="253500" y="1178890"/>
            <a:ext cx="4248146" cy="40011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1" i="0" strike="noStrike" kern="1200" cap="none" spc="0" baseline="0">
                <a:solidFill>
                  <a:srgbClr val="005541"/>
                </a:solidFill>
                <a:uFillTx/>
                <a:latin typeface="Arial"/>
              </a:rPr>
              <a:t>Purpose of the Guidance Note</a:t>
            </a:r>
          </a:p>
        </p:txBody>
      </p:sp>
      <p:sp>
        <p:nvSpPr>
          <p:cNvPr id="32" name="TextBox 31">
            <a:extLst>
              <a:ext uri="{FF2B5EF4-FFF2-40B4-BE49-F238E27FC236}">
                <a16:creationId xmlns:a16="http://schemas.microsoft.com/office/drawing/2014/main" id="{8A3506DC-E4E5-4546-BC40-A98132AF9BC2}"/>
              </a:ext>
            </a:extLst>
          </p:cNvPr>
          <p:cNvSpPr txBox="1">
            <a:spLocks noChangeAspect="1"/>
          </p:cNvSpPr>
          <p:nvPr/>
        </p:nvSpPr>
        <p:spPr>
          <a:xfrm>
            <a:off x="1009617" y="1844857"/>
            <a:ext cx="1763609" cy="400110"/>
          </a:xfrm>
          <a:prstGeom prst="rect">
            <a:avLst/>
          </a:prstGeom>
          <a:noFill/>
        </p:spPr>
        <p:txBody>
          <a:bodyPr wrap="square" rtlCol="0">
            <a:spAutoFit/>
          </a:bodyPr>
          <a:lstStyle/>
          <a:p>
            <a:r>
              <a:rPr lang="en-GB" sz="2000" b="1">
                <a:solidFill>
                  <a:srgbClr val="005541"/>
                </a:solidFill>
                <a:latin typeface="Arial" panose="020B0604020202020204" pitchFamily="34" charset="0"/>
                <a:cs typeface="Arial" panose="020B0604020202020204" pitchFamily="34" charset="0"/>
              </a:rPr>
              <a:t>Key Drivers</a:t>
            </a:r>
            <a:endParaRPr lang="en-GB" sz="1600" b="1">
              <a:solidFill>
                <a:srgbClr val="005541"/>
              </a:solidFill>
              <a:latin typeface="Arial" panose="020B0604020202020204" pitchFamily="34" charset="0"/>
              <a:cs typeface="Arial" panose="020B0604020202020204" pitchFamily="34" charset="0"/>
            </a:endParaRPr>
          </a:p>
        </p:txBody>
      </p:sp>
      <p:sp>
        <p:nvSpPr>
          <p:cNvPr id="27" name="Arrow: Pentagon 26">
            <a:extLst>
              <a:ext uri="{FF2B5EF4-FFF2-40B4-BE49-F238E27FC236}">
                <a16:creationId xmlns:a16="http://schemas.microsoft.com/office/drawing/2014/main" id="{27A9CACB-0FA0-4608-8DB2-973D7B980D35}"/>
              </a:ext>
            </a:extLst>
          </p:cNvPr>
          <p:cNvSpPr>
            <a:spLocks noChangeAspect="1"/>
          </p:cNvSpPr>
          <p:nvPr/>
        </p:nvSpPr>
        <p:spPr>
          <a:xfrm>
            <a:off x="1083992" y="2365943"/>
            <a:ext cx="2093167" cy="576000"/>
          </a:xfrm>
          <a:prstGeom prst="homePlate">
            <a:avLst/>
          </a:prstGeom>
          <a:solidFill>
            <a:srgbClr val="2E5549"/>
          </a:solidFill>
          <a:ln>
            <a:solidFill>
              <a:srgbClr val="3A645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i="0">
                <a:solidFill>
                  <a:schemeClr val="bg1"/>
                </a:solidFill>
                <a:effectLst/>
                <a:latin typeface="Arial" panose="020B0604020202020204" pitchFamily="34" charset="0"/>
              </a:rPr>
              <a:t>Environment (Wales) Act 2016</a:t>
            </a:r>
            <a:endParaRPr lang="en-GB" sz="1000" b="1">
              <a:solidFill>
                <a:schemeClr val="bg1"/>
              </a:solidFill>
            </a:endParaRPr>
          </a:p>
        </p:txBody>
      </p:sp>
      <p:sp>
        <p:nvSpPr>
          <p:cNvPr id="30" name="Arrow: Pentagon 29">
            <a:extLst>
              <a:ext uri="{FF2B5EF4-FFF2-40B4-BE49-F238E27FC236}">
                <a16:creationId xmlns:a16="http://schemas.microsoft.com/office/drawing/2014/main" id="{7A327DB0-0D23-4081-A916-5B700E791BB2}"/>
              </a:ext>
            </a:extLst>
          </p:cNvPr>
          <p:cNvSpPr>
            <a:spLocks noChangeAspect="1"/>
          </p:cNvSpPr>
          <p:nvPr/>
        </p:nvSpPr>
        <p:spPr>
          <a:xfrm>
            <a:off x="1079191" y="3126452"/>
            <a:ext cx="2097968" cy="576000"/>
          </a:xfrm>
          <a:prstGeom prst="homePlate">
            <a:avLst/>
          </a:prstGeom>
          <a:solidFill>
            <a:srgbClr val="2E5549"/>
          </a:solidFill>
          <a:ln>
            <a:solidFill>
              <a:srgbClr val="3A645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i="0">
                <a:solidFill>
                  <a:schemeClr val="bg1"/>
                </a:solidFill>
                <a:effectLst/>
                <a:latin typeface="Arial" panose="020B0604020202020204" pitchFamily="34" charset="0"/>
              </a:rPr>
              <a:t>Well-Being of Future Generations Act 2015</a:t>
            </a:r>
            <a:endParaRPr lang="en-GB" sz="1000" b="1">
              <a:solidFill>
                <a:schemeClr val="bg1"/>
              </a:solidFill>
            </a:endParaRPr>
          </a:p>
        </p:txBody>
      </p:sp>
      <p:sp>
        <p:nvSpPr>
          <p:cNvPr id="31" name="Arrow: Pentagon 30">
            <a:extLst>
              <a:ext uri="{FF2B5EF4-FFF2-40B4-BE49-F238E27FC236}">
                <a16:creationId xmlns:a16="http://schemas.microsoft.com/office/drawing/2014/main" id="{2FB5FC3F-1F77-44C9-A9BE-6377629806FE}"/>
              </a:ext>
            </a:extLst>
          </p:cNvPr>
          <p:cNvSpPr>
            <a:spLocks noChangeAspect="1"/>
          </p:cNvSpPr>
          <p:nvPr/>
        </p:nvSpPr>
        <p:spPr>
          <a:xfrm>
            <a:off x="1067033" y="3876164"/>
            <a:ext cx="2124000" cy="579787"/>
          </a:xfrm>
          <a:prstGeom prst="homePlate">
            <a:avLst/>
          </a:prstGeom>
          <a:solidFill>
            <a:srgbClr val="2E5549"/>
          </a:solidFill>
          <a:ln>
            <a:solidFill>
              <a:srgbClr val="3A645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i="0">
                <a:solidFill>
                  <a:schemeClr val="bg1"/>
                </a:solidFill>
                <a:effectLst/>
                <a:latin typeface="Arial" panose="020B0604020202020204" pitchFamily="34" charset="0"/>
              </a:rPr>
              <a:t>Welsh National Marine Plan: Welsh Government, 2019</a:t>
            </a:r>
            <a:endParaRPr lang="en-GB" sz="1000">
              <a:solidFill>
                <a:schemeClr val="bg1"/>
              </a:solidFill>
            </a:endParaRPr>
          </a:p>
        </p:txBody>
      </p:sp>
      <p:sp>
        <p:nvSpPr>
          <p:cNvPr id="19" name="Arrow: Pentagon 18">
            <a:extLst>
              <a:ext uri="{FF2B5EF4-FFF2-40B4-BE49-F238E27FC236}">
                <a16:creationId xmlns:a16="http://schemas.microsoft.com/office/drawing/2014/main" id="{A4BCFD06-5B6F-405F-8436-4E7894C3A3ED}"/>
              </a:ext>
            </a:extLst>
          </p:cNvPr>
          <p:cNvSpPr>
            <a:spLocks noChangeAspect="1"/>
          </p:cNvSpPr>
          <p:nvPr/>
        </p:nvSpPr>
        <p:spPr>
          <a:xfrm>
            <a:off x="1072802" y="4625876"/>
            <a:ext cx="2118231" cy="579787"/>
          </a:xfrm>
          <a:prstGeom prst="homePlate">
            <a:avLst/>
          </a:prstGeom>
          <a:solidFill>
            <a:srgbClr val="2E5549"/>
          </a:solidFill>
          <a:ln>
            <a:solidFill>
              <a:srgbClr val="3A645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i="0">
                <a:solidFill>
                  <a:schemeClr val="bg1"/>
                </a:solidFill>
                <a:effectLst/>
                <a:latin typeface="Arial" panose="020B0604020202020204" pitchFamily="34" charset="0"/>
              </a:rPr>
              <a:t> NRW Marine Area Statement</a:t>
            </a:r>
            <a:endParaRPr lang="en-GB" sz="1000">
              <a:solidFill>
                <a:schemeClr val="bg1"/>
              </a:solidFill>
            </a:endParaRPr>
          </a:p>
        </p:txBody>
      </p:sp>
      <p:sp>
        <p:nvSpPr>
          <p:cNvPr id="20" name="Arrow: Pentagon 19">
            <a:extLst>
              <a:ext uri="{FF2B5EF4-FFF2-40B4-BE49-F238E27FC236}">
                <a16:creationId xmlns:a16="http://schemas.microsoft.com/office/drawing/2014/main" id="{14A44D4C-FA74-4A02-AD59-09AF8F09CC1B}"/>
              </a:ext>
            </a:extLst>
          </p:cNvPr>
          <p:cNvSpPr>
            <a:spLocks noChangeAspect="1"/>
          </p:cNvSpPr>
          <p:nvPr/>
        </p:nvSpPr>
        <p:spPr>
          <a:xfrm>
            <a:off x="1079191" y="5397805"/>
            <a:ext cx="2118231" cy="579787"/>
          </a:xfrm>
          <a:prstGeom prst="homePlate">
            <a:avLst/>
          </a:prstGeom>
          <a:solidFill>
            <a:srgbClr val="2E5549"/>
          </a:solidFill>
          <a:ln>
            <a:solidFill>
              <a:srgbClr val="3A645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i="0">
                <a:solidFill>
                  <a:schemeClr val="bg1"/>
                </a:solidFill>
                <a:effectLst/>
                <a:latin typeface="Arial" panose="020B0604020202020204" pitchFamily="34" charset="0"/>
              </a:rPr>
              <a:t>National Strategy for FCERM</a:t>
            </a:r>
            <a:endParaRPr lang="en-GB" sz="1000">
              <a:solidFill>
                <a:schemeClr val="bg1"/>
              </a:solidFill>
            </a:endParaRPr>
          </a:p>
        </p:txBody>
      </p:sp>
      <p:pic>
        <p:nvPicPr>
          <p:cNvPr id="7" name="Picture 6" descr="The guidance brings together: Benefits of ecological enhancements, value for money case, method of selection and examples of implementation ">
            <a:extLst>
              <a:ext uri="{FF2B5EF4-FFF2-40B4-BE49-F238E27FC236}">
                <a16:creationId xmlns:a16="http://schemas.microsoft.com/office/drawing/2014/main" id="{4574CEC0-D4D9-4CCF-B1FC-D8F32E6D3C26}"/>
              </a:ext>
            </a:extLst>
          </p:cNvPr>
          <p:cNvPicPr>
            <a:picLocks noChangeAspect="1"/>
          </p:cNvPicPr>
          <p:nvPr/>
        </p:nvPicPr>
        <p:blipFill>
          <a:blip r:embed="rId5"/>
          <a:stretch>
            <a:fillRect/>
          </a:stretch>
        </p:blipFill>
        <p:spPr>
          <a:xfrm>
            <a:off x="3790983" y="1685508"/>
            <a:ext cx="4562475" cy="4695825"/>
          </a:xfrm>
          <a:prstGeom prst="rect">
            <a:avLst/>
          </a:prstGeom>
        </p:spPr>
      </p:pic>
      <p:pic>
        <p:nvPicPr>
          <p:cNvPr id="4" name="Slide 4" descr="press space to play audio">
            <a:hlinkClick r:id="" action="ppaction://media"/>
            <a:extLst>
              <a:ext uri="{FF2B5EF4-FFF2-40B4-BE49-F238E27FC236}">
                <a16:creationId xmlns:a16="http://schemas.microsoft.com/office/drawing/2014/main" id="{CE44BAFE-CE4E-4AB3-A838-4162EF7C53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813" y="6268100"/>
            <a:ext cx="500694" cy="471999"/>
          </a:xfrm>
          <a:prstGeom prst="rect">
            <a:avLst/>
          </a:prstGeom>
        </p:spPr>
      </p:pic>
    </p:spTree>
    <p:extLst>
      <p:ext uri="{BB962C8B-B14F-4D97-AF65-F5344CB8AC3E}">
        <p14:creationId xmlns:p14="http://schemas.microsoft.com/office/powerpoint/2010/main" val="267712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20954" y="362397"/>
            <a:ext cx="6581778" cy="657005"/>
          </a:xfrm>
        </p:spPr>
        <p:txBody>
          <a:bodyPr/>
          <a:lstStyle/>
          <a:p>
            <a:r>
              <a:rPr lang="en-GB" sz="2800" dirty="0">
                <a:solidFill>
                  <a:srgbClr val="005541"/>
                </a:solidFill>
              </a:rPr>
              <a:t>What are ecological enhancements?</a:t>
            </a:r>
          </a:p>
        </p:txBody>
      </p:sp>
      <p:sp>
        <p:nvSpPr>
          <p:cNvPr id="6" name="TextBox 5">
            <a:extLst>
              <a:ext uri="{FF2B5EF4-FFF2-40B4-BE49-F238E27FC236}">
                <a16:creationId xmlns:a16="http://schemas.microsoft.com/office/drawing/2014/main" id="{A86BF252-D36C-4EA6-AC4D-B06490647DAB}"/>
              </a:ext>
            </a:extLst>
          </p:cNvPr>
          <p:cNvSpPr txBox="1"/>
          <p:nvPr/>
        </p:nvSpPr>
        <p:spPr>
          <a:xfrm>
            <a:off x="208660" y="1353366"/>
            <a:ext cx="3524938" cy="741229"/>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000" b="1">
                <a:solidFill>
                  <a:srgbClr val="005541"/>
                </a:solidFill>
                <a:latin typeface="Arial" panose="020B0604020202020204" pitchFamily="34" charset="0"/>
                <a:cs typeface="Arial" panose="020B0604020202020204" pitchFamily="34" charset="0"/>
              </a:rPr>
              <a:t>Ecological Enhancements</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a:solidFill>
                <a:srgbClr val="005541"/>
              </a:solidFill>
              <a:uFillTx/>
              <a:latin typeface="Arial"/>
            </a:endParaRPr>
          </a:p>
        </p:txBody>
      </p:sp>
      <p:grpSp>
        <p:nvGrpSpPr>
          <p:cNvPr id="8" name="Group 7" descr="examples of ecological enhancements including vertipools and panels">
            <a:extLst>
              <a:ext uri="{FF2B5EF4-FFF2-40B4-BE49-F238E27FC236}">
                <a16:creationId xmlns:a16="http://schemas.microsoft.com/office/drawing/2014/main" id="{86AB3D49-AA51-4F16-9BB5-3CD276ACA40F}"/>
              </a:ext>
            </a:extLst>
          </p:cNvPr>
          <p:cNvGrpSpPr/>
          <p:nvPr/>
        </p:nvGrpSpPr>
        <p:grpSpPr>
          <a:xfrm>
            <a:off x="208660" y="1825567"/>
            <a:ext cx="3524938" cy="4564705"/>
            <a:chOff x="208660" y="1825567"/>
            <a:chExt cx="3524938" cy="4564705"/>
          </a:xfrm>
        </p:grpSpPr>
        <p:sp>
          <p:nvSpPr>
            <p:cNvPr id="27" name="Hexagon 26">
              <a:extLst>
                <a:ext uri="{FF2B5EF4-FFF2-40B4-BE49-F238E27FC236}">
                  <a16:creationId xmlns:a16="http://schemas.microsoft.com/office/drawing/2014/main" id="{A883A828-84FC-4F2B-A0FB-8AC7E22FCE52}"/>
                </a:ext>
                <a:ext uri="{C183D7F6-B498-43B3-948B-1728B52AA6E4}">
                  <adec:decorative xmlns:adec="http://schemas.microsoft.com/office/drawing/2017/decorative" val="1"/>
                </a:ext>
              </a:extLst>
            </p:cNvPr>
            <p:cNvSpPr>
              <a:spLocks noChangeAspect="1"/>
            </p:cNvSpPr>
            <p:nvPr/>
          </p:nvSpPr>
          <p:spPr>
            <a:xfrm>
              <a:off x="208660" y="1825567"/>
              <a:ext cx="1891838" cy="1700954"/>
            </a:xfrm>
            <a:prstGeom prst="hexagon">
              <a:avLst>
                <a:gd name="adj" fmla="val 25000"/>
                <a:gd name="vf" fmla="val 115470"/>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Hexagon 32">
              <a:extLst>
                <a:ext uri="{FF2B5EF4-FFF2-40B4-BE49-F238E27FC236}">
                  <a16:creationId xmlns:a16="http://schemas.microsoft.com/office/drawing/2014/main" id="{D154BDF4-3971-4F06-8B35-82B8B1F55CCC}"/>
                </a:ext>
                <a:ext uri="{C183D7F6-B498-43B3-948B-1728B52AA6E4}">
                  <adec:decorative xmlns:adec="http://schemas.microsoft.com/office/drawing/2017/decorative" val="1"/>
                </a:ext>
              </a:extLst>
            </p:cNvPr>
            <p:cNvSpPr>
              <a:spLocks noChangeAspect="1"/>
            </p:cNvSpPr>
            <p:nvPr/>
          </p:nvSpPr>
          <p:spPr>
            <a:xfrm>
              <a:off x="208660" y="3707586"/>
              <a:ext cx="1891838" cy="1700954"/>
            </a:xfrm>
            <a:prstGeom prst="hexagon">
              <a:avLst>
                <a:gd name="adj" fmla="val 25543"/>
                <a:gd name="vf" fmla="val 115470"/>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10">
              <a:extLst>
                <a:ext uri="{FF2B5EF4-FFF2-40B4-BE49-F238E27FC236}">
                  <a16:creationId xmlns:a16="http://schemas.microsoft.com/office/drawing/2014/main" id="{699FA145-0753-4C09-82AB-150CE49FB488}"/>
                </a:ext>
                <a:ext uri="{C183D7F6-B498-43B3-948B-1728B52AA6E4}">
                  <adec:decorative xmlns:adec="http://schemas.microsoft.com/office/drawing/2017/decorative" val="1"/>
                </a:ext>
              </a:extLst>
            </p:cNvPr>
            <p:cNvSpPr>
              <a:spLocks noChangeAspect="1"/>
            </p:cNvSpPr>
            <p:nvPr/>
          </p:nvSpPr>
          <p:spPr>
            <a:xfrm>
              <a:off x="1841760" y="4689318"/>
              <a:ext cx="1891838" cy="1700954"/>
            </a:xfrm>
            <a:prstGeom prst="hexagon">
              <a:avLst>
                <a:gd name="adj" fmla="val 25000"/>
                <a:gd name="vf" fmla="val 115470"/>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Hexagon 3">
              <a:extLst>
                <a:ext uri="{FF2B5EF4-FFF2-40B4-BE49-F238E27FC236}">
                  <a16:creationId xmlns:a16="http://schemas.microsoft.com/office/drawing/2014/main" id="{9710CA97-3E3D-417B-AAFC-ABFB686B1C5A}"/>
                </a:ext>
                <a:ext uri="{C183D7F6-B498-43B3-948B-1728B52AA6E4}">
                  <adec:decorative xmlns:adec="http://schemas.microsoft.com/office/drawing/2017/decorative" val="1"/>
                </a:ext>
              </a:extLst>
            </p:cNvPr>
            <p:cNvSpPr/>
            <p:nvPr/>
          </p:nvSpPr>
          <p:spPr>
            <a:xfrm>
              <a:off x="1841760" y="2685984"/>
              <a:ext cx="1891838" cy="1822269"/>
            </a:xfrm>
            <a:prstGeom prst="hexagon">
              <a:avLst/>
            </a:prstGeom>
            <a:blipFill>
              <a:blip r:embed="rId8"/>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145018BB-A26E-41AE-8B5C-2B6AD5ED6C26}"/>
              </a:ext>
            </a:extLst>
          </p:cNvPr>
          <p:cNvSpPr txBox="1"/>
          <p:nvPr/>
        </p:nvSpPr>
        <p:spPr>
          <a:xfrm>
            <a:off x="3862780" y="1353365"/>
            <a:ext cx="3585681" cy="741229"/>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000" b="1">
                <a:solidFill>
                  <a:srgbClr val="005541"/>
                </a:solidFill>
                <a:latin typeface="Arial" panose="020B0604020202020204" pitchFamily="34" charset="0"/>
                <a:cs typeface="Arial" panose="020B0604020202020204" pitchFamily="34" charset="0"/>
              </a:rPr>
              <a:t>Marine Biodiversity</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a:solidFill>
                <a:srgbClr val="005541"/>
              </a:solidFill>
              <a:uFillTx/>
              <a:latin typeface="Arial"/>
            </a:endParaRPr>
          </a:p>
        </p:txBody>
      </p:sp>
      <p:sp>
        <p:nvSpPr>
          <p:cNvPr id="5" name="TextBox 4">
            <a:extLst>
              <a:ext uri="{FF2B5EF4-FFF2-40B4-BE49-F238E27FC236}">
                <a16:creationId xmlns:a16="http://schemas.microsoft.com/office/drawing/2014/main" id="{E76C740D-8474-4FD7-A3DF-E4340E0EEDCD}"/>
              </a:ext>
            </a:extLst>
          </p:cNvPr>
          <p:cNvSpPr txBox="1"/>
          <p:nvPr/>
        </p:nvSpPr>
        <p:spPr>
          <a:xfrm>
            <a:off x="3862780" y="1694762"/>
            <a:ext cx="3666855" cy="261610"/>
          </a:xfrm>
          <a:prstGeom prst="rect">
            <a:avLst/>
          </a:prstGeom>
          <a:noFill/>
        </p:spPr>
        <p:txBody>
          <a:bodyPr wrap="square" rtlCol="0">
            <a:spAutoFit/>
          </a:bodyPr>
          <a:lstStyle/>
          <a:p>
            <a:r>
              <a:rPr lang="en-GB" sz="1100" b="0" i="0">
                <a:solidFill>
                  <a:srgbClr val="000000"/>
                </a:solidFill>
                <a:effectLst/>
                <a:latin typeface="Arial" panose="020B0604020202020204" pitchFamily="34" charset="0"/>
                <a:cs typeface="Arial" panose="020B0604020202020204" pitchFamily="34" charset="0"/>
              </a:rPr>
              <a:t>Environment (Wales) Act 2016  </a:t>
            </a:r>
            <a:endParaRPr lang="en-GB" sz="11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8D94E3A-7FFE-41B8-BB78-BEDF8C913487}"/>
              </a:ext>
            </a:extLst>
          </p:cNvPr>
          <p:cNvSpPr>
            <a:spLocks noChangeAspect="1"/>
          </p:cNvSpPr>
          <p:nvPr/>
        </p:nvSpPr>
        <p:spPr>
          <a:xfrm>
            <a:off x="4005342" y="2281712"/>
            <a:ext cx="2360533" cy="3633791"/>
          </a:xfrm>
          <a:prstGeom prst="rect">
            <a:avLst/>
          </a:prstGeom>
          <a:solidFill>
            <a:srgbClr val="2E5549"/>
          </a:solidFill>
          <a:ln>
            <a:solidFill>
              <a:srgbClr val="2E55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latin typeface="Arial" panose="020B0604020202020204" pitchFamily="34" charset="0"/>
                <a:cs typeface="Arial" panose="020B0604020202020204" pitchFamily="34" charset="0"/>
              </a:rPr>
              <a:t>Priority Marine Habitats</a:t>
            </a:r>
          </a:p>
          <a:p>
            <a:endParaRPr lang="en-GB" sz="1100" b="1" dirty="0">
              <a:latin typeface="Arial" panose="020B0604020202020204" pitchFamily="34" charset="0"/>
              <a:cs typeface="Arial" panose="020B0604020202020204" pitchFamily="34" charset="0"/>
            </a:endParaRPr>
          </a:p>
          <a:p>
            <a:r>
              <a:rPr lang="en-GB" sz="1050" b="1" dirty="0">
                <a:latin typeface="Arial" panose="020B0604020202020204" pitchFamily="34" charset="0"/>
                <a:cs typeface="Arial" panose="020B0604020202020204" pitchFamily="34" charset="0"/>
              </a:rPr>
              <a:t>Littoral Sediment Habitats: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Coastal saltmarsh.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Intertidal mudflats.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Seagrass beds.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Sheltered muddy gravels.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Peat and clay exposures. </a:t>
            </a:r>
          </a:p>
          <a:p>
            <a:endParaRPr lang="en-GB" sz="1050" dirty="0">
              <a:latin typeface="Arial" panose="020B0604020202020204" pitchFamily="34" charset="0"/>
              <a:cs typeface="Arial" panose="020B0604020202020204" pitchFamily="34" charset="0"/>
            </a:endParaRPr>
          </a:p>
          <a:p>
            <a:r>
              <a:rPr lang="en-GB" sz="1050" b="1" dirty="0">
                <a:latin typeface="Arial" panose="020B0604020202020204" pitchFamily="34" charset="0"/>
                <a:cs typeface="Arial" panose="020B0604020202020204" pitchFamily="34" charset="0"/>
              </a:rPr>
              <a:t>Littoral Rock Habitats: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Intertidal boulder communities.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Sabellaria alveolata (honeycomb worm) reefs.  </a:t>
            </a:r>
          </a:p>
          <a:p>
            <a:pPr marL="171450" indent="-171450">
              <a:lnSpc>
                <a:spcPct val="150000"/>
              </a:lnSpc>
              <a:buFont typeface="Arial" panose="020B0604020202020204" pitchFamily="34" charset="0"/>
              <a:buChar char="•"/>
            </a:pPr>
            <a:r>
              <a:rPr lang="en-GB" sz="1050" dirty="0">
                <a:latin typeface="Arial" panose="020B0604020202020204" pitchFamily="34" charset="0"/>
                <a:cs typeface="Arial" panose="020B0604020202020204" pitchFamily="34" charset="0"/>
              </a:rPr>
              <a:t>Estuarine rocky habitats. </a:t>
            </a:r>
          </a:p>
        </p:txBody>
      </p:sp>
      <p:sp>
        <p:nvSpPr>
          <p:cNvPr id="10" name="Rectangle 9">
            <a:extLst>
              <a:ext uri="{FF2B5EF4-FFF2-40B4-BE49-F238E27FC236}">
                <a16:creationId xmlns:a16="http://schemas.microsoft.com/office/drawing/2014/main" id="{631164AC-F11F-4CDB-BC95-241D23B3788F}"/>
              </a:ext>
            </a:extLst>
          </p:cNvPr>
          <p:cNvSpPr>
            <a:spLocks noChangeAspect="1"/>
          </p:cNvSpPr>
          <p:nvPr/>
        </p:nvSpPr>
        <p:spPr>
          <a:xfrm>
            <a:off x="6438064" y="2281711"/>
            <a:ext cx="2360533" cy="3633791"/>
          </a:xfrm>
          <a:prstGeom prst="rect">
            <a:avLst/>
          </a:prstGeom>
          <a:solidFill>
            <a:srgbClr val="2E5549"/>
          </a:solidFill>
          <a:ln>
            <a:solidFill>
              <a:srgbClr val="169CA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latin typeface="Arial" panose="020B0604020202020204" pitchFamily="34" charset="0"/>
                <a:cs typeface="Arial" panose="020B0604020202020204" pitchFamily="34" charset="0"/>
              </a:rPr>
              <a:t>Priority Marine Species</a:t>
            </a:r>
          </a:p>
          <a:p>
            <a:endParaRPr lang="en-GB" sz="1100" b="1">
              <a:latin typeface="Arial" panose="020B0604020202020204" pitchFamily="34" charset="0"/>
              <a:cs typeface="Arial" panose="020B0604020202020204" pitchFamily="34" charset="0"/>
            </a:endParaRPr>
          </a:p>
          <a:p>
            <a:r>
              <a:rPr lang="en-GB" sz="1050" b="1">
                <a:latin typeface="Arial" panose="020B0604020202020204" pitchFamily="34" charset="0"/>
                <a:cs typeface="Arial" panose="020B0604020202020204" pitchFamily="34" charset="0"/>
              </a:rPr>
              <a:t>Benefit from enhancements:</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Native oyster</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Plaice</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Sole</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Stalked Jellyfish</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Peacocks’ tail algae</a:t>
            </a:r>
          </a:p>
          <a:p>
            <a:endParaRPr lang="en-GB" sz="1050">
              <a:latin typeface="Arial" panose="020B0604020202020204" pitchFamily="34" charset="0"/>
              <a:cs typeface="Arial" panose="020B0604020202020204" pitchFamily="34" charset="0"/>
            </a:endParaRPr>
          </a:p>
          <a:p>
            <a:r>
              <a:rPr lang="en-GB" sz="1050" b="1">
                <a:latin typeface="Arial" panose="020B0604020202020204" pitchFamily="34" charset="0"/>
                <a:cs typeface="Arial" panose="020B0604020202020204" pitchFamily="34" charset="0"/>
              </a:rPr>
              <a:t>Outside area of influence of coastal enhancements:</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Cetaceans</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Marine turtles</a:t>
            </a:r>
          </a:p>
          <a:p>
            <a:pPr marL="171450" indent="-171450">
              <a:lnSpc>
                <a:spcPct val="150000"/>
              </a:lnSpc>
              <a:buFont typeface="Arial" panose="020B0604020202020204" pitchFamily="34" charset="0"/>
              <a:buChar char="•"/>
            </a:pPr>
            <a:r>
              <a:rPr lang="en-GB" sz="1050">
                <a:latin typeface="Arial" panose="020B0604020202020204" pitchFamily="34" charset="0"/>
                <a:cs typeface="Arial" panose="020B0604020202020204" pitchFamily="34" charset="0"/>
              </a:rPr>
              <a:t>Sharks and rays</a:t>
            </a:r>
          </a:p>
          <a:p>
            <a:endParaRPr lang="en-GB" sz="1050">
              <a:latin typeface="Arial" panose="020B0604020202020204" pitchFamily="34" charset="0"/>
              <a:cs typeface="Arial" panose="020B0604020202020204" pitchFamily="34" charset="0"/>
            </a:endParaRPr>
          </a:p>
          <a:p>
            <a:endParaRPr lang="en-GB" sz="900">
              <a:latin typeface="Arial" panose="020B0604020202020204" pitchFamily="34" charset="0"/>
              <a:cs typeface="Arial" panose="020B0604020202020204" pitchFamily="34" charset="0"/>
            </a:endParaRPr>
          </a:p>
        </p:txBody>
      </p:sp>
      <p:pic>
        <p:nvPicPr>
          <p:cNvPr id="7" name="Slide 5" descr="press space to play audio">
            <a:hlinkClick r:id="" action="ppaction://media"/>
            <a:extLst>
              <a:ext uri="{FF2B5EF4-FFF2-40B4-BE49-F238E27FC236}">
                <a16:creationId xmlns:a16="http://schemas.microsoft.com/office/drawing/2014/main" id="{7478595E-D787-4215-AB0A-86DD98C5A5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942" y="6277665"/>
            <a:ext cx="500694" cy="452870"/>
          </a:xfrm>
          <a:prstGeom prst="rect">
            <a:avLst/>
          </a:prstGeom>
        </p:spPr>
      </p:pic>
    </p:spTree>
    <p:extLst>
      <p:ext uri="{BB962C8B-B14F-4D97-AF65-F5344CB8AC3E}">
        <p14:creationId xmlns:p14="http://schemas.microsoft.com/office/powerpoint/2010/main" val="2352925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35"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56614" y="395334"/>
            <a:ext cx="6581778" cy="657005"/>
          </a:xfrm>
        </p:spPr>
        <p:txBody>
          <a:bodyPr/>
          <a:lstStyle/>
          <a:p>
            <a:r>
              <a:rPr lang="en-GB" dirty="0">
                <a:solidFill>
                  <a:srgbClr val="005541"/>
                </a:solidFill>
              </a:rPr>
              <a:t>Why the need for change?</a:t>
            </a:r>
          </a:p>
        </p:txBody>
      </p:sp>
      <p:sp>
        <p:nvSpPr>
          <p:cNvPr id="22" name="TextBox 21">
            <a:extLst>
              <a:ext uri="{FF2B5EF4-FFF2-40B4-BE49-F238E27FC236}">
                <a16:creationId xmlns:a16="http://schemas.microsoft.com/office/drawing/2014/main" id="{8AF1B30A-C165-4A2A-8DBE-846969C82945}"/>
              </a:ext>
            </a:extLst>
          </p:cNvPr>
          <p:cNvSpPr txBox="1"/>
          <p:nvPr/>
        </p:nvSpPr>
        <p:spPr>
          <a:xfrm>
            <a:off x="389885" y="1775464"/>
            <a:ext cx="1779077" cy="369332"/>
          </a:xfrm>
          <a:prstGeom prst="rect">
            <a:avLst/>
          </a:prstGeom>
          <a:noFill/>
        </p:spPr>
        <p:txBody>
          <a:bodyPr wrap="none" rtlCol="0">
            <a:spAutoFit/>
          </a:bodyPr>
          <a:lstStyle/>
          <a:p>
            <a:r>
              <a:rPr lang="en-GB" b="1">
                <a:solidFill>
                  <a:srgbClr val="005541"/>
                </a:solidFill>
                <a:latin typeface="Arial" panose="020B0604020202020204" pitchFamily="34" charset="0"/>
                <a:cs typeface="Arial" panose="020B0604020202020204" pitchFamily="34" charset="0"/>
              </a:rPr>
              <a:t>Wales By 2050</a:t>
            </a:r>
          </a:p>
        </p:txBody>
      </p:sp>
      <p:graphicFrame>
        <p:nvGraphicFramePr>
          <p:cNvPr id="7" name="Table 8">
            <a:extLst>
              <a:ext uri="{FF2B5EF4-FFF2-40B4-BE49-F238E27FC236}">
                <a16:creationId xmlns:a16="http://schemas.microsoft.com/office/drawing/2014/main" id="{041AC58E-E1DE-403B-B234-61B2BB8223E9}"/>
              </a:ext>
            </a:extLst>
          </p:cNvPr>
          <p:cNvGraphicFramePr>
            <a:graphicFrameLocks noGrp="1"/>
          </p:cNvGraphicFramePr>
          <p:nvPr>
            <p:extLst>
              <p:ext uri="{D42A27DB-BD31-4B8C-83A1-F6EECF244321}">
                <p14:modId xmlns:p14="http://schemas.microsoft.com/office/powerpoint/2010/main" val="3505822128"/>
              </p:ext>
            </p:extLst>
          </p:nvPr>
        </p:nvGraphicFramePr>
        <p:xfrm>
          <a:off x="497179" y="2150917"/>
          <a:ext cx="2243810" cy="1727060"/>
        </p:xfrm>
        <a:graphic>
          <a:graphicData uri="http://schemas.openxmlformats.org/drawingml/2006/table">
            <a:tbl>
              <a:tblPr firstRow="1" bandRow="1">
                <a:tableStyleId>{5C22544A-7EE6-4342-B048-85BDC9FD1C3A}</a:tableStyleId>
              </a:tblPr>
              <a:tblGrid>
                <a:gridCol w="374014">
                  <a:extLst>
                    <a:ext uri="{9D8B030D-6E8A-4147-A177-3AD203B41FA5}">
                      <a16:colId xmlns:a16="http://schemas.microsoft.com/office/drawing/2014/main" val="3916188992"/>
                    </a:ext>
                  </a:extLst>
                </a:gridCol>
                <a:gridCol w="208699">
                  <a:extLst>
                    <a:ext uri="{9D8B030D-6E8A-4147-A177-3AD203B41FA5}">
                      <a16:colId xmlns:a16="http://schemas.microsoft.com/office/drawing/2014/main" val="1785803299"/>
                    </a:ext>
                  </a:extLst>
                </a:gridCol>
                <a:gridCol w="1661097">
                  <a:extLst>
                    <a:ext uri="{9D8B030D-6E8A-4147-A177-3AD203B41FA5}">
                      <a16:colId xmlns:a16="http://schemas.microsoft.com/office/drawing/2014/main" val="670635135"/>
                    </a:ext>
                  </a:extLst>
                </a:gridCol>
              </a:tblGrid>
              <a:tr h="344030">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2E5549"/>
                          </a:solidFill>
                          <a:latin typeface="Arial" panose="020B0604020202020204" pitchFamily="34" charset="0"/>
                          <a:cs typeface="Arial" panose="020B0604020202020204" pitchFamily="34" charset="0"/>
                        </a:rPr>
                        <a:t>1.34°C average summer temperature rise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748551"/>
                  </a:ext>
                </a:extLst>
              </a:tr>
              <a:tr h="264020">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GB" sz="900" b="1" dirty="0">
                          <a:solidFill>
                            <a:srgbClr val="2E5549"/>
                          </a:solidFill>
                          <a:latin typeface="Arial" panose="020B0604020202020204" pitchFamily="34" charset="0"/>
                          <a:cs typeface="Arial" panose="020B0604020202020204" pitchFamily="34" charset="0"/>
                        </a:rPr>
                        <a:t>5% Winter Precipitation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538037"/>
                  </a:ext>
                </a:extLst>
              </a:tr>
              <a:tr h="0">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GB" sz="900" b="1">
                          <a:solidFill>
                            <a:srgbClr val="2E5549"/>
                          </a:solidFill>
                          <a:latin typeface="Arial" panose="020B0604020202020204" pitchFamily="34" charset="0"/>
                          <a:cs typeface="Arial" panose="020B0604020202020204" pitchFamily="34" charset="0"/>
                        </a:rPr>
                        <a:t>16% Summer Precipitation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628534"/>
                  </a:ext>
                </a:extLst>
              </a:tr>
              <a:tr h="0">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1">
                          <a:solidFill>
                            <a:srgbClr val="2E5549"/>
                          </a:solidFill>
                          <a:latin typeface="Arial" panose="020B0604020202020204" pitchFamily="34" charset="0"/>
                          <a:cs typeface="Arial" panose="020B0604020202020204" pitchFamily="34" charset="0"/>
                        </a:rPr>
                        <a:t>19cm Sea level Rise North Wales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0936390"/>
                  </a:ext>
                </a:extLst>
              </a:tr>
              <a:tr h="0">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1">
                          <a:solidFill>
                            <a:srgbClr val="2E5549"/>
                          </a:solidFill>
                          <a:latin typeface="Arial" panose="020B0604020202020204" pitchFamily="34" charset="0"/>
                          <a:cs typeface="Arial" panose="020B0604020202020204" pitchFamily="34" charset="0"/>
                        </a:rPr>
                        <a:t>22cm Mid Wales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0688735"/>
                  </a:ext>
                </a:extLst>
              </a:tr>
              <a:tr h="0">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1" dirty="0">
                          <a:solidFill>
                            <a:srgbClr val="2E5549"/>
                          </a:solidFill>
                          <a:latin typeface="Arial" panose="020B0604020202020204" pitchFamily="34" charset="0"/>
                          <a:cs typeface="Arial" panose="020B0604020202020204" pitchFamily="34" charset="0"/>
                        </a:rPr>
                        <a:t>24cm South Wales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944707"/>
                  </a:ext>
                </a:extLst>
              </a:tr>
            </a:tbl>
          </a:graphicData>
        </a:graphic>
      </p:graphicFrame>
      <p:pic>
        <p:nvPicPr>
          <p:cNvPr id="10" name="Graphic 9">
            <a:extLst>
              <a:ext uri="{FF2B5EF4-FFF2-40B4-BE49-F238E27FC236}">
                <a16:creationId xmlns:a16="http://schemas.microsoft.com/office/drawing/2014/main" id="{9A0806CA-C6F7-4EBF-A678-040DAB27DEE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7689" y="2180845"/>
            <a:ext cx="310890" cy="310890"/>
          </a:xfrm>
          <a:prstGeom prst="rect">
            <a:avLst/>
          </a:prstGeom>
        </p:spPr>
      </p:pic>
      <p:pic>
        <p:nvPicPr>
          <p:cNvPr id="11" name="Graphic 10">
            <a:extLst>
              <a:ext uri="{FF2B5EF4-FFF2-40B4-BE49-F238E27FC236}">
                <a16:creationId xmlns:a16="http://schemas.microsoft.com/office/drawing/2014/main" id="{5CA687D9-E081-4957-BA8D-8A3495A79DD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341" y="2487368"/>
            <a:ext cx="333832" cy="333832"/>
          </a:xfrm>
          <a:prstGeom prst="rect">
            <a:avLst/>
          </a:prstGeom>
        </p:spPr>
      </p:pic>
      <p:pic>
        <p:nvPicPr>
          <p:cNvPr id="13" name="Graphic 12">
            <a:extLst>
              <a:ext uri="{FF2B5EF4-FFF2-40B4-BE49-F238E27FC236}">
                <a16:creationId xmlns:a16="http://schemas.microsoft.com/office/drawing/2014/main" id="{C3260A23-F3C9-46A8-9632-49BE5ED6BC6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0362" y="2744770"/>
            <a:ext cx="346947" cy="346947"/>
          </a:xfrm>
          <a:prstGeom prst="rect">
            <a:avLst/>
          </a:prstGeom>
        </p:spPr>
      </p:pic>
      <p:sp>
        <p:nvSpPr>
          <p:cNvPr id="14" name="Arrow: Up 13">
            <a:extLst>
              <a:ext uri="{FF2B5EF4-FFF2-40B4-BE49-F238E27FC236}">
                <a16:creationId xmlns:a16="http://schemas.microsoft.com/office/drawing/2014/main" id="{775E0903-A032-4385-B7F9-417F3A54CD6D}"/>
              </a:ext>
              <a:ext uri="{C183D7F6-B498-43B3-948B-1728B52AA6E4}">
                <adec:decorative xmlns:adec="http://schemas.microsoft.com/office/drawing/2017/decorative" val="1"/>
              </a:ext>
            </a:extLst>
          </p:cNvPr>
          <p:cNvSpPr/>
          <p:nvPr/>
        </p:nvSpPr>
        <p:spPr>
          <a:xfrm>
            <a:off x="933855" y="2220602"/>
            <a:ext cx="101512" cy="144512"/>
          </a:xfrm>
          <a:prstGeom prst="upArrow">
            <a:avLst/>
          </a:prstGeom>
          <a:solidFill>
            <a:srgbClr val="2E5549"/>
          </a:solidFill>
          <a:ln>
            <a:solidFill>
              <a:srgbClr val="2E5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 15">
            <a:extLst>
              <a:ext uri="{FF2B5EF4-FFF2-40B4-BE49-F238E27FC236}">
                <a16:creationId xmlns:a16="http://schemas.microsoft.com/office/drawing/2014/main" id="{7AA55EDE-1075-4A18-9360-2B30D6FA3D83}"/>
              </a:ext>
              <a:ext uri="{C183D7F6-B498-43B3-948B-1728B52AA6E4}">
                <adec:decorative xmlns:adec="http://schemas.microsoft.com/office/drawing/2017/decorative" val="1"/>
              </a:ext>
            </a:extLst>
          </p:cNvPr>
          <p:cNvSpPr/>
          <p:nvPr/>
        </p:nvSpPr>
        <p:spPr>
          <a:xfrm>
            <a:off x="935787" y="2570593"/>
            <a:ext cx="101512" cy="144512"/>
          </a:xfrm>
          <a:prstGeom prst="upArrow">
            <a:avLst/>
          </a:prstGeom>
          <a:solidFill>
            <a:srgbClr val="2E5549"/>
          </a:solidFill>
          <a:ln>
            <a:solidFill>
              <a:srgbClr val="2E5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 16">
            <a:extLst>
              <a:ext uri="{FF2B5EF4-FFF2-40B4-BE49-F238E27FC236}">
                <a16:creationId xmlns:a16="http://schemas.microsoft.com/office/drawing/2014/main" id="{6C5F6C1B-C03D-4360-BF44-6AA2CAC223A2}"/>
              </a:ext>
              <a:ext uri="{C183D7F6-B498-43B3-948B-1728B52AA6E4}">
                <adec:decorative xmlns:adec="http://schemas.microsoft.com/office/drawing/2017/decorative" val="1"/>
              </a:ext>
            </a:extLst>
          </p:cNvPr>
          <p:cNvSpPr/>
          <p:nvPr/>
        </p:nvSpPr>
        <p:spPr>
          <a:xfrm>
            <a:off x="934959" y="3112925"/>
            <a:ext cx="101512" cy="144512"/>
          </a:xfrm>
          <a:prstGeom prst="upArrow">
            <a:avLst/>
          </a:prstGeom>
          <a:solidFill>
            <a:srgbClr val="2E5549"/>
          </a:solidFill>
          <a:ln>
            <a:solidFill>
              <a:srgbClr val="2E5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Up 17">
            <a:extLst>
              <a:ext uri="{FF2B5EF4-FFF2-40B4-BE49-F238E27FC236}">
                <a16:creationId xmlns:a16="http://schemas.microsoft.com/office/drawing/2014/main" id="{CF35E518-2EB2-4C4D-99DC-108B51714912}"/>
              </a:ext>
              <a:ext uri="{C183D7F6-B498-43B3-948B-1728B52AA6E4}">
                <adec:decorative xmlns:adec="http://schemas.microsoft.com/office/drawing/2017/decorative" val="1"/>
              </a:ext>
            </a:extLst>
          </p:cNvPr>
          <p:cNvSpPr/>
          <p:nvPr/>
        </p:nvSpPr>
        <p:spPr>
          <a:xfrm>
            <a:off x="943192" y="3386011"/>
            <a:ext cx="101512" cy="144512"/>
          </a:xfrm>
          <a:prstGeom prst="upArrow">
            <a:avLst/>
          </a:prstGeom>
          <a:solidFill>
            <a:srgbClr val="2E5549"/>
          </a:solidFill>
          <a:ln>
            <a:solidFill>
              <a:srgbClr val="2E5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Up 18">
            <a:extLst>
              <a:ext uri="{FF2B5EF4-FFF2-40B4-BE49-F238E27FC236}">
                <a16:creationId xmlns:a16="http://schemas.microsoft.com/office/drawing/2014/main" id="{84076DF9-E7BB-48BB-A2D9-22840877C9B8}"/>
              </a:ext>
              <a:ext uri="{C183D7F6-B498-43B3-948B-1728B52AA6E4}">
                <adec:decorative xmlns:adec="http://schemas.microsoft.com/office/drawing/2017/decorative" val="1"/>
              </a:ext>
            </a:extLst>
          </p:cNvPr>
          <p:cNvSpPr/>
          <p:nvPr/>
        </p:nvSpPr>
        <p:spPr>
          <a:xfrm>
            <a:off x="925434" y="3659098"/>
            <a:ext cx="101512" cy="144512"/>
          </a:xfrm>
          <a:prstGeom prst="upArrow">
            <a:avLst/>
          </a:prstGeom>
          <a:solidFill>
            <a:srgbClr val="2E5549"/>
          </a:solidFill>
          <a:ln>
            <a:solidFill>
              <a:srgbClr val="2E5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Up 19">
            <a:extLst>
              <a:ext uri="{FF2B5EF4-FFF2-40B4-BE49-F238E27FC236}">
                <a16:creationId xmlns:a16="http://schemas.microsoft.com/office/drawing/2014/main" id="{CF08C4C3-3A53-4377-B7A8-D18784FED15A}"/>
              </a:ext>
              <a:ext uri="{C183D7F6-B498-43B3-948B-1728B52AA6E4}">
                <adec:decorative xmlns:adec="http://schemas.microsoft.com/office/drawing/2017/decorative" val="1"/>
              </a:ext>
            </a:extLst>
          </p:cNvPr>
          <p:cNvSpPr/>
          <p:nvPr/>
        </p:nvSpPr>
        <p:spPr>
          <a:xfrm rot="10800000">
            <a:off x="933855" y="2818146"/>
            <a:ext cx="101512" cy="144512"/>
          </a:xfrm>
          <a:prstGeom prst="upArrow">
            <a:avLst/>
          </a:prstGeom>
          <a:solidFill>
            <a:srgbClr val="2E5549"/>
          </a:solidFill>
          <a:ln>
            <a:solidFill>
              <a:srgbClr val="2E5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6E1B322E-01BF-46B5-AB1E-D6901D8177E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24" y="3014127"/>
            <a:ext cx="321942" cy="321942"/>
          </a:xfrm>
          <a:prstGeom prst="rect">
            <a:avLst/>
          </a:prstGeom>
        </p:spPr>
      </p:pic>
      <p:pic>
        <p:nvPicPr>
          <p:cNvPr id="24" name="Graphic 23">
            <a:extLst>
              <a:ext uri="{FF2B5EF4-FFF2-40B4-BE49-F238E27FC236}">
                <a16:creationId xmlns:a16="http://schemas.microsoft.com/office/drawing/2014/main" id="{EC57C1C7-04F0-4E8A-86B6-9EEA5F30CAD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1794" y="3308197"/>
            <a:ext cx="321942" cy="321942"/>
          </a:xfrm>
          <a:prstGeom prst="rect">
            <a:avLst/>
          </a:prstGeom>
        </p:spPr>
      </p:pic>
      <p:pic>
        <p:nvPicPr>
          <p:cNvPr id="25" name="Graphic 24">
            <a:extLst>
              <a:ext uri="{FF2B5EF4-FFF2-40B4-BE49-F238E27FC236}">
                <a16:creationId xmlns:a16="http://schemas.microsoft.com/office/drawing/2014/main" id="{6A3C6E1D-0967-4B6A-A9E3-71C62FF5F4E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6637" y="3567534"/>
            <a:ext cx="321942" cy="321942"/>
          </a:xfrm>
          <a:prstGeom prst="rect">
            <a:avLst/>
          </a:prstGeom>
        </p:spPr>
      </p:pic>
      <p:sp>
        <p:nvSpPr>
          <p:cNvPr id="37" name="TextBox 36">
            <a:extLst>
              <a:ext uri="{FF2B5EF4-FFF2-40B4-BE49-F238E27FC236}">
                <a16:creationId xmlns:a16="http://schemas.microsoft.com/office/drawing/2014/main" id="{2310E1C3-D923-4ECA-BE1B-DB62FDCB9E1E}"/>
              </a:ext>
            </a:extLst>
          </p:cNvPr>
          <p:cNvSpPr txBox="1"/>
          <p:nvPr/>
        </p:nvSpPr>
        <p:spPr>
          <a:xfrm>
            <a:off x="477564" y="4016927"/>
            <a:ext cx="2352785" cy="369332"/>
          </a:xfrm>
          <a:prstGeom prst="rect">
            <a:avLst/>
          </a:prstGeom>
          <a:noFill/>
        </p:spPr>
        <p:txBody>
          <a:bodyPr wrap="square" rtlCol="0">
            <a:spAutoFit/>
          </a:bodyPr>
          <a:lstStyle/>
          <a:p>
            <a:r>
              <a:rPr lang="en-GB" b="1">
                <a:solidFill>
                  <a:srgbClr val="005541"/>
                </a:solidFill>
                <a:latin typeface="Arial" panose="020B0604020202020204" pitchFamily="34" charset="0"/>
                <a:cs typeface="Arial" panose="020B0604020202020204" pitchFamily="34" charset="0"/>
              </a:rPr>
              <a:t>Coastal Squeeze</a:t>
            </a:r>
          </a:p>
        </p:txBody>
      </p:sp>
      <p:grpSp>
        <p:nvGrpSpPr>
          <p:cNvPr id="3" name="Group 2" descr="illustration of coastal squeeze">
            <a:extLst>
              <a:ext uri="{FF2B5EF4-FFF2-40B4-BE49-F238E27FC236}">
                <a16:creationId xmlns:a16="http://schemas.microsoft.com/office/drawing/2014/main" id="{EDADBECB-8351-4D6F-B5CB-35685CDAB614}"/>
              </a:ext>
            </a:extLst>
          </p:cNvPr>
          <p:cNvGrpSpPr/>
          <p:nvPr/>
        </p:nvGrpSpPr>
        <p:grpSpPr>
          <a:xfrm>
            <a:off x="541794" y="4425017"/>
            <a:ext cx="3836135" cy="2047972"/>
            <a:chOff x="541794" y="4425017"/>
            <a:chExt cx="3836135" cy="2047972"/>
          </a:xfrm>
        </p:grpSpPr>
        <p:pic>
          <p:nvPicPr>
            <p:cNvPr id="39" name="Picture 38">
              <a:extLst>
                <a:ext uri="{FF2B5EF4-FFF2-40B4-BE49-F238E27FC236}">
                  <a16:creationId xmlns:a16="http://schemas.microsoft.com/office/drawing/2014/main" id="{927F88F9-BD0E-43A8-A2AB-88A86366F43A}"/>
                </a:ext>
              </a:extLst>
            </p:cNvPr>
            <p:cNvPicPr>
              <a:picLocks noChangeAspect="1"/>
            </p:cNvPicPr>
            <p:nvPr/>
          </p:nvPicPr>
          <p:blipFill rotWithShape="1">
            <a:blip r:embed="rId13"/>
            <a:srcRect l="11642" t="15378"/>
            <a:stretch/>
          </p:blipFill>
          <p:spPr>
            <a:xfrm>
              <a:off x="1796456" y="5211277"/>
              <a:ext cx="2581473" cy="1261712"/>
            </a:xfrm>
            <a:prstGeom prst="rect">
              <a:avLst/>
            </a:prstGeom>
            <a:ln>
              <a:solidFill>
                <a:schemeClr val="bg1"/>
              </a:solidFill>
            </a:ln>
          </p:spPr>
        </p:pic>
        <p:pic>
          <p:nvPicPr>
            <p:cNvPr id="43" name="Picture 42">
              <a:extLst>
                <a:ext uri="{FF2B5EF4-FFF2-40B4-BE49-F238E27FC236}">
                  <a16:creationId xmlns:a16="http://schemas.microsoft.com/office/drawing/2014/main" id="{58A78910-6070-4510-B04C-2CB804DAF141}"/>
                </a:ext>
              </a:extLst>
            </p:cNvPr>
            <p:cNvPicPr>
              <a:picLocks noChangeAspect="1"/>
            </p:cNvPicPr>
            <p:nvPr/>
          </p:nvPicPr>
          <p:blipFill rotWithShape="1">
            <a:blip r:embed="rId14"/>
            <a:srcRect l="11642" t="15449"/>
            <a:stretch/>
          </p:blipFill>
          <p:spPr>
            <a:xfrm>
              <a:off x="541794" y="4425017"/>
              <a:ext cx="2329309" cy="1138465"/>
            </a:xfrm>
            <a:prstGeom prst="rect">
              <a:avLst/>
            </a:prstGeom>
            <a:ln>
              <a:solidFill>
                <a:schemeClr val="bg1"/>
              </a:solidFill>
            </a:ln>
          </p:spPr>
        </p:pic>
      </p:grpSp>
      <p:sp>
        <p:nvSpPr>
          <p:cNvPr id="47" name="TextBox 46">
            <a:extLst>
              <a:ext uri="{FF2B5EF4-FFF2-40B4-BE49-F238E27FC236}">
                <a16:creationId xmlns:a16="http://schemas.microsoft.com/office/drawing/2014/main" id="{789F02A0-4FFA-484C-BD62-88230981AEED}"/>
              </a:ext>
            </a:extLst>
          </p:cNvPr>
          <p:cNvSpPr txBox="1"/>
          <p:nvPr/>
        </p:nvSpPr>
        <p:spPr>
          <a:xfrm>
            <a:off x="3875415" y="1780735"/>
            <a:ext cx="3762505" cy="369332"/>
          </a:xfrm>
          <a:prstGeom prst="rect">
            <a:avLst/>
          </a:prstGeom>
          <a:noFill/>
        </p:spPr>
        <p:txBody>
          <a:bodyPr wrap="none" rtlCol="0">
            <a:spAutoFit/>
          </a:bodyPr>
          <a:lstStyle/>
          <a:p>
            <a:r>
              <a:rPr lang="en-GB" b="1">
                <a:solidFill>
                  <a:srgbClr val="005541"/>
                </a:solidFill>
                <a:latin typeface="Arial" panose="020B0604020202020204" pitchFamily="34" charset="0"/>
                <a:cs typeface="Arial" panose="020B0604020202020204" pitchFamily="34" charset="0"/>
              </a:rPr>
              <a:t>Typical Hard Engineering Assets</a:t>
            </a:r>
          </a:p>
        </p:txBody>
      </p:sp>
      <p:sp>
        <p:nvSpPr>
          <p:cNvPr id="12" name="Freeform: Shape 11">
            <a:extLst>
              <a:ext uri="{FF2B5EF4-FFF2-40B4-BE49-F238E27FC236}">
                <a16:creationId xmlns:a16="http://schemas.microsoft.com/office/drawing/2014/main" id="{F5C2EC80-73D4-4864-8953-7CF518F49DC1}"/>
              </a:ext>
            </a:extLst>
          </p:cNvPr>
          <p:cNvSpPr/>
          <p:nvPr/>
        </p:nvSpPr>
        <p:spPr>
          <a:xfrm>
            <a:off x="3564227" y="2324461"/>
            <a:ext cx="1888443" cy="2170624"/>
          </a:xfrm>
          <a:custGeom>
            <a:avLst/>
            <a:gdLst>
              <a:gd name="connsiteX0" fmla="*/ 0 w 2170623"/>
              <a:gd name="connsiteY0" fmla="*/ 944221 h 1888442"/>
              <a:gd name="connsiteX1" fmla="*/ 472111 w 2170623"/>
              <a:gd name="connsiteY1" fmla="*/ 0 h 1888442"/>
              <a:gd name="connsiteX2" fmla="*/ 1698513 w 2170623"/>
              <a:gd name="connsiteY2" fmla="*/ 0 h 1888442"/>
              <a:gd name="connsiteX3" fmla="*/ 2170623 w 2170623"/>
              <a:gd name="connsiteY3" fmla="*/ 944221 h 1888442"/>
              <a:gd name="connsiteX4" fmla="*/ 1698513 w 2170623"/>
              <a:gd name="connsiteY4" fmla="*/ 1888442 h 1888442"/>
              <a:gd name="connsiteX5" fmla="*/ 472111 w 2170623"/>
              <a:gd name="connsiteY5" fmla="*/ 1888442 h 1888442"/>
              <a:gd name="connsiteX6" fmla="*/ 0 w 2170623"/>
              <a:gd name="connsiteY6" fmla="*/ 944221 h 188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623" h="1888442">
                <a:moveTo>
                  <a:pt x="1085312" y="0"/>
                </a:moveTo>
                <a:lnTo>
                  <a:pt x="2170622" y="410737"/>
                </a:lnTo>
                <a:lnTo>
                  <a:pt x="2170622" y="1477706"/>
                </a:lnTo>
                <a:lnTo>
                  <a:pt x="1085312" y="1888442"/>
                </a:lnTo>
                <a:lnTo>
                  <a:pt x="1" y="1477706"/>
                </a:lnTo>
                <a:lnTo>
                  <a:pt x="1" y="410737"/>
                </a:lnTo>
                <a:lnTo>
                  <a:pt x="1085312" y="0"/>
                </a:lnTo>
                <a:close/>
              </a:path>
            </a:pathLst>
          </a:custGeom>
          <a:solidFill>
            <a:srgbClr val="0070C0"/>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294282" tIns="338256" rIns="294283" bIns="338255" numCol="1" spcCol="1270" anchor="ctr" anchorCtr="0">
            <a:noAutofit/>
          </a:bodyPr>
          <a:lstStyle/>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Smooth untextured surface </a:t>
            </a:r>
            <a:r>
              <a:rPr lang="en-GB" sz="1100" kern="1200">
                <a:latin typeface="Arial" panose="020B0604020202020204" pitchFamily="34" charset="0"/>
                <a:cs typeface="Arial" panose="020B0604020202020204" pitchFamily="34" charset="0"/>
              </a:rPr>
              <a:t>– More d</a:t>
            </a:r>
            <a:r>
              <a:rPr lang="en-GB" sz="1100" b="0" i="0" kern="1200">
                <a:latin typeface="Arial" panose="020B0604020202020204" pitchFamily="34" charset="0"/>
                <a:cs typeface="Arial" panose="020B0604020202020204" pitchFamily="34" charset="0"/>
              </a:rPr>
              <a:t>ifficult for organisms to attach to</a:t>
            </a:r>
            <a:endParaRPr lang="en-GB" sz="1100" kern="1200">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5E44EDCB-8BB6-452E-A9D9-BB5AB8CC8762}"/>
              </a:ext>
            </a:extLst>
          </p:cNvPr>
          <p:cNvSpPr/>
          <p:nvPr/>
        </p:nvSpPr>
        <p:spPr>
          <a:xfrm>
            <a:off x="5603745" y="2324461"/>
            <a:ext cx="1888443" cy="2170624"/>
          </a:xfrm>
          <a:custGeom>
            <a:avLst/>
            <a:gdLst>
              <a:gd name="connsiteX0" fmla="*/ 0 w 2170623"/>
              <a:gd name="connsiteY0" fmla="*/ 944221 h 1888442"/>
              <a:gd name="connsiteX1" fmla="*/ 472111 w 2170623"/>
              <a:gd name="connsiteY1" fmla="*/ 0 h 1888442"/>
              <a:gd name="connsiteX2" fmla="*/ 1698513 w 2170623"/>
              <a:gd name="connsiteY2" fmla="*/ 0 h 1888442"/>
              <a:gd name="connsiteX3" fmla="*/ 2170623 w 2170623"/>
              <a:gd name="connsiteY3" fmla="*/ 944221 h 1888442"/>
              <a:gd name="connsiteX4" fmla="*/ 1698513 w 2170623"/>
              <a:gd name="connsiteY4" fmla="*/ 1888442 h 1888442"/>
              <a:gd name="connsiteX5" fmla="*/ 472111 w 2170623"/>
              <a:gd name="connsiteY5" fmla="*/ 1888442 h 1888442"/>
              <a:gd name="connsiteX6" fmla="*/ 0 w 2170623"/>
              <a:gd name="connsiteY6" fmla="*/ 944221 h 188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623" h="1888442">
                <a:moveTo>
                  <a:pt x="1085312" y="0"/>
                </a:moveTo>
                <a:lnTo>
                  <a:pt x="2170622" y="410737"/>
                </a:lnTo>
                <a:lnTo>
                  <a:pt x="2170622" y="1477706"/>
                </a:lnTo>
                <a:lnTo>
                  <a:pt x="1085312" y="1888442"/>
                </a:lnTo>
                <a:lnTo>
                  <a:pt x="1" y="1477706"/>
                </a:lnTo>
                <a:lnTo>
                  <a:pt x="1" y="410737"/>
                </a:lnTo>
                <a:lnTo>
                  <a:pt x="1085312" y="0"/>
                </a:lnTo>
                <a:close/>
              </a:path>
            </a:pathLst>
          </a:custGeom>
          <a:solidFill>
            <a:schemeClr val="tx2">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36192" tIns="380166" rIns="336193" bIns="380165" numCol="1" spcCol="1270" anchor="ctr" anchorCtr="0">
            <a:noAutofit/>
          </a:bodyPr>
          <a:lstStyle/>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Coastal Hardening </a:t>
            </a:r>
            <a:r>
              <a:rPr lang="en-GB" sz="1100" kern="1200">
                <a:latin typeface="Arial" panose="020B0604020202020204" pitchFamily="34" charset="0"/>
                <a:cs typeface="Arial" panose="020B0604020202020204" pitchFamily="34" charset="0"/>
              </a:rPr>
              <a:t>– Lack of shoreline complexity leading to deficit in habitat types</a:t>
            </a:r>
          </a:p>
        </p:txBody>
      </p:sp>
      <p:sp>
        <p:nvSpPr>
          <p:cNvPr id="15" name="Freeform: Shape 14">
            <a:extLst>
              <a:ext uri="{FF2B5EF4-FFF2-40B4-BE49-F238E27FC236}">
                <a16:creationId xmlns:a16="http://schemas.microsoft.com/office/drawing/2014/main" id="{17C08F80-43CA-4910-9607-58E4B0F4655A}"/>
              </a:ext>
            </a:extLst>
          </p:cNvPr>
          <p:cNvSpPr/>
          <p:nvPr/>
        </p:nvSpPr>
        <p:spPr>
          <a:xfrm>
            <a:off x="4580079" y="4166886"/>
            <a:ext cx="1888443" cy="2170624"/>
          </a:xfrm>
          <a:custGeom>
            <a:avLst/>
            <a:gdLst>
              <a:gd name="connsiteX0" fmla="*/ 0 w 2170623"/>
              <a:gd name="connsiteY0" fmla="*/ 944221 h 1888442"/>
              <a:gd name="connsiteX1" fmla="*/ 472111 w 2170623"/>
              <a:gd name="connsiteY1" fmla="*/ 0 h 1888442"/>
              <a:gd name="connsiteX2" fmla="*/ 1698513 w 2170623"/>
              <a:gd name="connsiteY2" fmla="*/ 0 h 1888442"/>
              <a:gd name="connsiteX3" fmla="*/ 2170623 w 2170623"/>
              <a:gd name="connsiteY3" fmla="*/ 944221 h 1888442"/>
              <a:gd name="connsiteX4" fmla="*/ 1698513 w 2170623"/>
              <a:gd name="connsiteY4" fmla="*/ 1888442 h 1888442"/>
              <a:gd name="connsiteX5" fmla="*/ 472111 w 2170623"/>
              <a:gd name="connsiteY5" fmla="*/ 1888442 h 1888442"/>
              <a:gd name="connsiteX6" fmla="*/ 0 w 2170623"/>
              <a:gd name="connsiteY6" fmla="*/ 944221 h 188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623" h="1888442">
                <a:moveTo>
                  <a:pt x="1085312" y="0"/>
                </a:moveTo>
                <a:lnTo>
                  <a:pt x="2170622" y="410737"/>
                </a:lnTo>
                <a:lnTo>
                  <a:pt x="2170622" y="1477706"/>
                </a:lnTo>
                <a:lnTo>
                  <a:pt x="1085312" y="1888442"/>
                </a:lnTo>
                <a:lnTo>
                  <a:pt x="1" y="1477706"/>
                </a:lnTo>
                <a:lnTo>
                  <a:pt x="1" y="410737"/>
                </a:lnTo>
                <a:lnTo>
                  <a:pt x="1085312" y="0"/>
                </a:lnTo>
                <a:close/>
              </a:path>
            </a:pathLst>
          </a:custGeom>
          <a:solidFill>
            <a:schemeClr val="accent6">
              <a:lumMod val="75000"/>
            </a:schemeClr>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36192" tIns="380166" rIns="336193" bIns="380165" numCol="1" spcCol="1270" anchor="ctr" anchorCtr="0">
            <a:noAutofit/>
          </a:bodyPr>
          <a:lstStyle/>
          <a:p>
            <a:pPr marL="0" lvl="0" indent="0" algn="ctr" defTabSz="488950">
              <a:lnSpc>
                <a:spcPct val="90000"/>
              </a:lnSpc>
              <a:spcBef>
                <a:spcPct val="0"/>
              </a:spcBef>
              <a:spcAft>
                <a:spcPct val="35000"/>
              </a:spcAft>
              <a:buNone/>
            </a:pPr>
            <a:endParaRPr lang="en-GB" sz="1100" kern="1200"/>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Coastal squeeze </a:t>
            </a:r>
            <a:r>
              <a:rPr lang="en-GB" sz="1100" kern="1200">
                <a:latin typeface="Arial" panose="020B0604020202020204" pitchFamily="34" charset="0"/>
                <a:cs typeface="Arial" panose="020B0604020202020204" pitchFamily="34" charset="0"/>
              </a:rPr>
              <a:t>- </a:t>
            </a:r>
            <a:r>
              <a:rPr lang="en-GB" sz="1100" b="0" i="0" kern="1200">
                <a:latin typeface="Arial" panose="020B0604020202020204" pitchFamily="34" charset="0"/>
                <a:cs typeface="Arial" panose="020B0604020202020204" pitchFamily="34" charset="0"/>
              </a:rPr>
              <a:t>where retreating habitats are blocked by hard engineered structures, amplified by sea level rise</a:t>
            </a:r>
            <a:endParaRPr lang="en-GB" sz="1100" kern="1200">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F15CAACA-08E6-41AB-87D9-EB452C7D7C82}"/>
              </a:ext>
            </a:extLst>
          </p:cNvPr>
          <p:cNvSpPr/>
          <p:nvPr/>
        </p:nvSpPr>
        <p:spPr>
          <a:xfrm>
            <a:off x="6614933" y="4173789"/>
            <a:ext cx="1888443" cy="2170624"/>
          </a:xfrm>
          <a:custGeom>
            <a:avLst/>
            <a:gdLst>
              <a:gd name="connsiteX0" fmla="*/ 0 w 2170623"/>
              <a:gd name="connsiteY0" fmla="*/ 944221 h 1888442"/>
              <a:gd name="connsiteX1" fmla="*/ 472111 w 2170623"/>
              <a:gd name="connsiteY1" fmla="*/ 0 h 1888442"/>
              <a:gd name="connsiteX2" fmla="*/ 1698513 w 2170623"/>
              <a:gd name="connsiteY2" fmla="*/ 0 h 1888442"/>
              <a:gd name="connsiteX3" fmla="*/ 2170623 w 2170623"/>
              <a:gd name="connsiteY3" fmla="*/ 944221 h 1888442"/>
              <a:gd name="connsiteX4" fmla="*/ 1698513 w 2170623"/>
              <a:gd name="connsiteY4" fmla="*/ 1888442 h 1888442"/>
              <a:gd name="connsiteX5" fmla="*/ 472111 w 2170623"/>
              <a:gd name="connsiteY5" fmla="*/ 1888442 h 1888442"/>
              <a:gd name="connsiteX6" fmla="*/ 0 w 2170623"/>
              <a:gd name="connsiteY6" fmla="*/ 944221 h 188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623" h="1888442">
                <a:moveTo>
                  <a:pt x="1085312" y="0"/>
                </a:moveTo>
                <a:lnTo>
                  <a:pt x="2170622" y="410737"/>
                </a:lnTo>
                <a:lnTo>
                  <a:pt x="2170622" y="1477706"/>
                </a:lnTo>
                <a:lnTo>
                  <a:pt x="1085312" y="1888442"/>
                </a:lnTo>
                <a:lnTo>
                  <a:pt x="1" y="1477706"/>
                </a:lnTo>
                <a:lnTo>
                  <a:pt x="1" y="410737"/>
                </a:lnTo>
                <a:lnTo>
                  <a:pt x="1085312" y="0"/>
                </a:lnTo>
                <a:close/>
              </a:path>
            </a:pathLst>
          </a:custGeom>
          <a:solidFill>
            <a:srgbClr val="3A645A"/>
          </a:solid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294282" tIns="338256" rIns="294283" bIns="338255" numCol="1" spcCol="1270" anchor="ctr" anchorCtr="0">
            <a:noAutofit/>
          </a:bodyPr>
          <a:lstStyle/>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Homogenous Shape </a:t>
            </a:r>
            <a:r>
              <a:rPr lang="en-GB" sz="1100" kern="1200">
                <a:latin typeface="Arial" panose="020B0604020202020204" pitchFamily="34" charset="0"/>
                <a:cs typeface="Arial" panose="020B0604020202020204" pitchFamily="34" charset="0"/>
              </a:rPr>
              <a:t>– Lacks variety of microhabitats that support biodiversity </a:t>
            </a:r>
          </a:p>
        </p:txBody>
      </p:sp>
      <p:pic>
        <p:nvPicPr>
          <p:cNvPr id="4" name="Slide 6" descr="press space to play audio">
            <a:hlinkClick r:id="" action="ppaction://media"/>
            <a:extLst>
              <a:ext uri="{FF2B5EF4-FFF2-40B4-BE49-F238E27FC236}">
                <a16:creationId xmlns:a16="http://schemas.microsoft.com/office/drawing/2014/main" id="{7B28FBAC-94CB-4F40-895B-A992EA463A6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6614" y="6230828"/>
            <a:ext cx="406400" cy="406400"/>
          </a:xfrm>
          <a:prstGeom prst="rect">
            <a:avLst/>
          </a:prstGeom>
        </p:spPr>
      </p:pic>
    </p:spTree>
    <p:extLst>
      <p:ext uri="{BB962C8B-B14F-4D97-AF65-F5344CB8AC3E}">
        <p14:creationId xmlns:p14="http://schemas.microsoft.com/office/powerpoint/2010/main" val="3392185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239-B92D-46A7-B380-D01A8B8D1C50}"/>
              </a:ext>
            </a:extLst>
          </p:cNvPr>
          <p:cNvSpPr>
            <a:spLocks noGrp="1"/>
          </p:cNvSpPr>
          <p:nvPr>
            <p:ph type="title"/>
          </p:nvPr>
        </p:nvSpPr>
        <p:spPr>
          <a:xfrm>
            <a:off x="320954" y="418297"/>
            <a:ext cx="6581778" cy="657005"/>
          </a:xfrm>
        </p:spPr>
        <p:txBody>
          <a:bodyPr/>
          <a:lstStyle/>
          <a:p>
            <a:r>
              <a:rPr lang="en-GB" dirty="0">
                <a:solidFill>
                  <a:srgbClr val="005541"/>
                </a:solidFill>
              </a:rPr>
              <a:t>Types of assets/structures</a:t>
            </a:r>
          </a:p>
        </p:txBody>
      </p:sp>
      <p:sp>
        <p:nvSpPr>
          <p:cNvPr id="6" name="TextBox 5">
            <a:extLst>
              <a:ext uri="{FF2B5EF4-FFF2-40B4-BE49-F238E27FC236}">
                <a16:creationId xmlns:a16="http://schemas.microsoft.com/office/drawing/2014/main" id="{A86BF252-D36C-4EA6-AC4D-B06490647DAB}"/>
              </a:ext>
            </a:extLst>
          </p:cNvPr>
          <p:cNvSpPr txBox="1"/>
          <p:nvPr/>
        </p:nvSpPr>
        <p:spPr>
          <a:xfrm>
            <a:off x="320954" y="1133672"/>
            <a:ext cx="4572000" cy="741229"/>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000" b="1">
                <a:solidFill>
                  <a:srgbClr val="005541"/>
                </a:solidFill>
                <a:latin typeface="Arial" panose="020B0604020202020204" pitchFamily="34" charset="0"/>
                <a:cs typeface="Arial" panose="020B0604020202020204" pitchFamily="34" charset="0"/>
              </a:rPr>
              <a:t>Hard Engineering Assets</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a:solidFill>
                <a:srgbClr val="005541"/>
              </a:solidFill>
              <a:uFillTx/>
              <a:latin typeface="Arial"/>
            </a:endParaRPr>
          </a:p>
        </p:txBody>
      </p:sp>
      <p:grpSp>
        <p:nvGrpSpPr>
          <p:cNvPr id="5" name="Group 4" descr="Open Channels (Tidal)">
            <a:extLst>
              <a:ext uri="{FF2B5EF4-FFF2-40B4-BE49-F238E27FC236}">
                <a16:creationId xmlns:a16="http://schemas.microsoft.com/office/drawing/2014/main" id="{E7912AA7-94A6-4344-BFBB-E93351C9D6AD}"/>
              </a:ext>
            </a:extLst>
          </p:cNvPr>
          <p:cNvGrpSpPr>
            <a:grpSpLocks noGrp="1" noUngrp="1" noChangeAspect="1"/>
          </p:cNvGrpSpPr>
          <p:nvPr/>
        </p:nvGrpSpPr>
        <p:grpSpPr>
          <a:xfrm>
            <a:off x="557239" y="1923767"/>
            <a:ext cx="2524107" cy="1912737"/>
            <a:chOff x="457200" y="2481263"/>
            <a:chExt cx="4496740" cy="3407573"/>
          </a:xfrm>
          <a:effectLst>
            <a:outerShdw blurRad="50800" dist="38100" dir="5400000" algn="t" rotWithShape="0">
              <a:prstClr val="black">
                <a:alpha val="40000"/>
              </a:prstClr>
            </a:outerShdw>
          </a:effectLst>
        </p:grpSpPr>
        <p:pic>
          <p:nvPicPr>
            <p:cNvPr id="7" name="Picture 6" descr="Open Channels (Tidal)">
              <a:extLst>
                <a:ext uri="{FF2B5EF4-FFF2-40B4-BE49-F238E27FC236}">
                  <a16:creationId xmlns:a16="http://schemas.microsoft.com/office/drawing/2014/main" id="{C44D0A31-7F5D-4DD8-8A17-60B6150E3D91}"/>
                </a:ext>
              </a:extLst>
            </p:cNvPr>
            <p:cNvPicPr>
              <a:picLocks noRot="1" noChangeAspect="1" noMove="1" noResize="1"/>
            </p:cNvPicPr>
            <p:nvPr isPhoto="1"/>
          </p:nvPicPr>
          <p:blipFill rotWithShape="1">
            <a:blip r:embed="rId5">
              <a:lum/>
              <a:extLst>
                <a:ext uri="{28A0092B-C50C-407E-A947-70E740481C1C}">
                  <a14:useLocalDpi xmlns:a14="http://schemas.microsoft.com/office/drawing/2010/main" val="0"/>
                </a:ext>
              </a:extLst>
            </a:blip>
            <a:srcRect l="9302" t="-422" r="9302" b="422"/>
            <a:stretch/>
          </p:blipFill>
          <p:spPr>
            <a:xfrm>
              <a:off x="457200" y="2481263"/>
              <a:ext cx="4496737" cy="3013075"/>
            </a:xfrm>
            <a:prstGeom prst="rect">
              <a:avLst/>
            </a:prstGeom>
            <a:ln>
              <a:noFill/>
            </a:ln>
          </p:spPr>
          <p:style>
            <a:lnRef idx="2">
              <a:schemeClr val="dk1"/>
            </a:lnRef>
            <a:fillRef idx="1">
              <a:schemeClr val="lt1"/>
            </a:fillRef>
            <a:effectRef idx="0">
              <a:schemeClr val="dk1"/>
            </a:effectRef>
            <a:fontRef idx="minor">
              <a:schemeClr val="dk1"/>
            </a:fontRef>
          </p:style>
        </p:pic>
        <p:sp>
          <p:nvSpPr>
            <p:cNvPr id="8" name="Rectangle 7">
              <a:extLst>
                <a:ext uri="{FF2B5EF4-FFF2-40B4-BE49-F238E27FC236}">
                  <a16:creationId xmlns:a16="http://schemas.microsoft.com/office/drawing/2014/main" id="{48E7A0E5-9C7C-4D5B-BC87-67A66E245D0E}"/>
                </a:ext>
              </a:extLst>
            </p:cNvPr>
            <p:cNvSpPr/>
            <p:nvPr/>
          </p:nvSpPr>
          <p:spPr>
            <a:xfrm>
              <a:off x="457202" y="5507039"/>
              <a:ext cx="4496738" cy="381797"/>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dirty="0">
                  <a:solidFill>
                    <a:schemeClr val="bg1"/>
                  </a:solidFill>
                  <a:latin typeface="Arial" panose="020B0604020202020204" pitchFamily="34" charset="0"/>
                  <a:cs typeface="Arial" panose="020B0604020202020204" pitchFamily="34" charset="0"/>
                </a:rPr>
                <a:t>Open Channels (Tidal)</a:t>
              </a:r>
            </a:p>
          </p:txBody>
        </p:sp>
      </p:grpSp>
      <p:grpSp>
        <p:nvGrpSpPr>
          <p:cNvPr id="15" name="Group 14" descr="Embankments">
            <a:extLst>
              <a:ext uri="{FF2B5EF4-FFF2-40B4-BE49-F238E27FC236}">
                <a16:creationId xmlns:a16="http://schemas.microsoft.com/office/drawing/2014/main" id="{CAE8E046-3822-406F-8A09-ACC6C1F59D88}"/>
              </a:ext>
            </a:extLst>
          </p:cNvPr>
          <p:cNvGrpSpPr>
            <a:grpSpLocks noGrp="1" noUngrp="1" noChangeAspect="1"/>
          </p:cNvGrpSpPr>
          <p:nvPr/>
        </p:nvGrpSpPr>
        <p:grpSpPr>
          <a:xfrm>
            <a:off x="3996154" y="1933271"/>
            <a:ext cx="1258356" cy="1824069"/>
            <a:chOff x="7421563" y="1919288"/>
            <a:chExt cx="3100387" cy="4494212"/>
          </a:xfrm>
          <a:effectLst>
            <a:outerShdw blurRad="50800" dist="38100" dir="5400000" algn="t" rotWithShape="0">
              <a:prstClr val="black">
                <a:alpha val="40000"/>
              </a:prstClr>
            </a:outerShdw>
          </a:effectLst>
        </p:grpSpPr>
        <p:pic>
          <p:nvPicPr>
            <p:cNvPr id="16" name="Picture 15" descr="Embankment">
              <a:extLst>
                <a:ext uri="{FF2B5EF4-FFF2-40B4-BE49-F238E27FC236}">
                  <a16:creationId xmlns:a16="http://schemas.microsoft.com/office/drawing/2014/main" id="{1450C56D-60D1-4A5A-A022-1DBA61A373AC}"/>
                </a:ext>
              </a:extLst>
            </p:cNvPr>
            <p:cNvPicPr>
              <a:picLocks noRot="1" noChangeAspect="1" noMove="1" noResize="1"/>
            </p:cNvPicPr>
            <p:nvPr isPhoto="1"/>
          </p:nvPicPr>
          <p:blipFill>
            <a:blip r:embed="rId6">
              <a:lum/>
              <a:extLst>
                <a:ext uri="{28A0092B-C50C-407E-A947-70E740481C1C}">
                  <a14:useLocalDpi xmlns:a14="http://schemas.microsoft.com/office/drawing/2010/main" val="0"/>
                </a:ext>
              </a:extLst>
            </a:blip>
            <a:stretch>
              <a:fillRect/>
            </a:stretch>
          </p:blipFill>
          <p:spPr>
            <a:xfrm>
              <a:off x="7421563" y="1919288"/>
              <a:ext cx="3100387" cy="4138612"/>
            </a:xfrm>
            <a:prstGeom prst="rect">
              <a:avLst/>
            </a:prstGeom>
            <a:ln>
              <a:noFill/>
            </a:ln>
          </p:spPr>
          <p:style>
            <a:lnRef idx="2">
              <a:schemeClr val="dk1"/>
            </a:lnRef>
            <a:fillRef idx="1">
              <a:schemeClr val="lt1"/>
            </a:fillRef>
            <a:effectRef idx="0">
              <a:schemeClr val="dk1"/>
            </a:effectRef>
            <a:fontRef idx="minor">
              <a:schemeClr val="dk1"/>
            </a:fontRef>
          </p:style>
        </p:pic>
        <p:sp>
          <p:nvSpPr>
            <p:cNvPr id="17" name="Rectangle 16">
              <a:extLst>
                <a:ext uri="{FF2B5EF4-FFF2-40B4-BE49-F238E27FC236}">
                  <a16:creationId xmlns:a16="http://schemas.microsoft.com/office/drawing/2014/main" id="{AFD5D70F-9BE2-4F42-9B5E-8B6CFBBC2AF5}"/>
                </a:ext>
              </a:extLst>
            </p:cNvPr>
            <p:cNvSpPr/>
            <p:nvPr/>
          </p:nvSpPr>
          <p:spPr>
            <a:xfrm>
              <a:off x="7421563" y="6070600"/>
              <a:ext cx="3100387" cy="342900"/>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Embankments</a:t>
              </a:r>
            </a:p>
          </p:txBody>
        </p:sp>
      </p:grpSp>
      <p:grpSp>
        <p:nvGrpSpPr>
          <p:cNvPr id="18" name="Group 17" descr="Spillways">
            <a:extLst>
              <a:ext uri="{FF2B5EF4-FFF2-40B4-BE49-F238E27FC236}">
                <a16:creationId xmlns:a16="http://schemas.microsoft.com/office/drawing/2014/main" id="{830E81D7-F07D-47B9-BBC2-B84DAF533B66}"/>
              </a:ext>
            </a:extLst>
          </p:cNvPr>
          <p:cNvGrpSpPr>
            <a:grpSpLocks noGrp="1" noUngrp="1" noChangeAspect="1"/>
          </p:cNvGrpSpPr>
          <p:nvPr/>
        </p:nvGrpSpPr>
        <p:grpSpPr>
          <a:xfrm>
            <a:off x="6169319" y="1904293"/>
            <a:ext cx="2242233" cy="1836736"/>
            <a:chOff x="476250" y="1919288"/>
            <a:chExt cx="5486400" cy="4494212"/>
          </a:xfrm>
          <a:effectLst>
            <a:outerShdw blurRad="50800" dist="38100" dir="5400000" algn="t" rotWithShape="0">
              <a:prstClr val="black">
                <a:alpha val="40000"/>
              </a:prstClr>
            </a:outerShdw>
          </a:effectLst>
        </p:grpSpPr>
        <p:pic>
          <p:nvPicPr>
            <p:cNvPr id="19" name="Picture 18" descr="Spillways">
              <a:extLst>
                <a:ext uri="{FF2B5EF4-FFF2-40B4-BE49-F238E27FC236}">
                  <a16:creationId xmlns:a16="http://schemas.microsoft.com/office/drawing/2014/main" id="{E3365FDC-E404-442B-BA5B-CBB6C5E3BB14}"/>
                </a:ext>
              </a:extLst>
            </p:cNvPr>
            <p:cNvPicPr>
              <a:picLocks noRot="1" noChangeAspect="1" noMove="1" noResize="1"/>
            </p:cNvPicPr>
            <p:nvPr isPhoto="1"/>
          </p:nvPicPr>
          <p:blipFill>
            <a:blip r:embed="rId7">
              <a:lum/>
              <a:extLst>
                <a:ext uri="{28A0092B-C50C-407E-A947-70E740481C1C}">
                  <a14:useLocalDpi xmlns:a14="http://schemas.microsoft.com/office/drawing/2010/main" val="0"/>
                </a:ext>
              </a:extLst>
            </a:blip>
            <a:stretch>
              <a:fillRect/>
            </a:stretch>
          </p:blipFill>
          <p:spPr>
            <a:xfrm>
              <a:off x="476250" y="1919288"/>
              <a:ext cx="5486400" cy="4138612"/>
            </a:xfrm>
            <a:prstGeom prst="rect">
              <a:avLst/>
            </a:prstGeom>
            <a:ln>
              <a:noFill/>
            </a:ln>
          </p:spPr>
          <p:style>
            <a:lnRef idx="2">
              <a:schemeClr val="dk1"/>
            </a:lnRef>
            <a:fillRef idx="1">
              <a:schemeClr val="lt1"/>
            </a:fillRef>
            <a:effectRef idx="0">
              <a:schemeClr val="dk1"/>
            </a:effectRef>
            <a:fontRef idx="minor">
              <a:schemeClr val="dk1"/>
            </a:fontRef>
          </p:style>
        </p:pic>
        <p:sp>
          <p:nvSpPr>
            <p:cNvPr id="20" name="Rectangle 19">
              <a:extLst>
                <a:ext uri="{FF2B5EF4-FFF2-40B4-BE49-F238E27FC236}">
                  <a16:creationId xmlns:a16="http://schemas.microsoft.com/office/drawing/2014/main" id="{15AFB137-5805-4089-BBED-630A6C9C6EF5}"/>
                </a:ext>
              </a:extLst>
            </p:cNvPr>
            <p:cNvSpPr/>
            <p:nvPr/>
          </p:nvSpPr>
          <p:spPr>
            <a:xfrm>
              <a:off x="476250" y="6070600"/>
              <a:ext cx="5486400" cy="342900"/>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Spillways</a:t>
              </a:r>
            </a:p>
          </p:txBody>
        </p:sp>
      </p:grpSp>
      <p:grpSp>
        <p:nvGrpSpPr>
          <p:cNvPr id="12" name="Group 11" descr="Bridge Abutments">
            <a:extLst>
              <a:ext uri="{FF2B5EF4-FFF2-40B4-BE49-F238E27FC236}">
                <a16:creationId xmlns:a16="http://schemas.microsoft.com/office/drawing/2014/main" id="{F5289AA4-ED04-4A36-8485-010E3710BCBA}"/>
              </a:ext>
            </a:extLst>
          </p:cNvPr>
          <p:cNvGrpSpPr>
            <a:grpSpLocks noGrp="1" noUngrp="1" noChangeAspect="1"/>
          </p:cNvGrpSpPr>
          <p:nvPr/>
        </p:nvGrpSpPr>
        <p:grpSpPr>
          <a:xfrm>
            <a:off x="557239" y="4062566"/>
            <a:ext cx="2529091" cy="1848853"/>
            <a:chOff x="457200" y="2146300"/>
            <a:chExt cx="5524500" cy="4038600"/>
          </a:xfrm>
          <a:solidFill>
            <a:srgbClr val="005541"/>
          </a:solidFill>
          <a:effectLst>
            <a:outerShdw blurRad="50800" dist="38100" dir="5400000" algn="t" rotWithShape="0">
              <a:prstClr val="black">
                <a:alpha val="40000"/>
              </a:prstClr>
            </a:outerShdw>
          </a:effectLst>
        </p:grpSpPr>
        <p:pic>
          <p:nvPicPr>
            <p:cNvPr id="13" name="Picture 12" descr="Bridge Abutments">
              <a:extLst>
                <a:ext uri="{FF2B5EF4-FFF2-40B4-BE49-F238E27FC236}">
                  <a16:creationId xmlns:a16="http://schemas.microsoft.com/office/drawing/2014/main" id="{4122F992-6223-4BD0-AF04-7FFF24424998}"/>
                </a:ext>
              </a:extLst>
            </p:cNvPr>
            <p:cNvPicPr>
              <a:picLocks noRot="1" noChangeAspect="1" noMove="1" noResize="1"/>
            </p:cNvPicPr>
            <p:nvPr isPhoto="1"/>
          </p:nvPicPr>
          <p:blipFill>
            <a:blip r:embed="rId8">
              <a:lum/>
              <a:extLst>
                <a:ext uri="{28A0092B-C50C-407E-A947-70E740481C1C}">
                  <a14:useLocalDpi xmlns:a14="http://schemas.microsoft.com/office/drawing/2010/main" val="0"/>
                </a:ext>
              </a:extLst>
            </a:blip>
            <a:stretch>
              <a:fillRect/>
            </a:stretch>
          </p:blipFill>
          <p:spPr>
            <a:xfrm>
              <a:off x="457200" y="2146300"/>
              <a:ext cx="5524500" cy="3683000"/>
            </a:xfrm>
            <a:prstGeom prst="rect">
              <a:avLst/>
            </a:prstGeom>
            <a:grpFill/>
            <a:ln>
              <a:noFill/>
            </a:ln>
          </p:spPr>
          <p:style>
            <a:lnRef idx="2">
              <a:schemeClr val="dk1"/>
            </a:lnRef>
            <a:fillRef idx="1">
              <a:schemeClr val="lt1"/>
            </a:fillRef>
            <a:effectRef idx="0">
              <a:schemeClr val="dk1"/>
            </a:effectRef>
            <a:fontRef idx="minor">
              <a:schemeClr val="dk1"/>
            </a:fontRef>
          </p:style>
        </p:pic>
        <p:sp>
          <p:nvSpPr>
            <p:cNvPr id="14" name="Rectangle 13">
              <a:extLst>
                <a:ext uri="{FF2B5EF4-FFF2-40B4-BE49-F238E27FC236}">
                  <a16:creationId xmlns:a16="http://schemas.microsoft.com/office/drawing/2014/main" id="{52C5D76F-FCD9-4C2C-9DD3-26541EC51FA4}"/>
                </a:ext>
              </a:extLst>
            </p:cNvPr>
            <p:cNvSpPr/>
            <p:nvPr/>
          </p:nvSpPr>
          <p:spPr>
            <a:xfrm>
              <a:off x="457200" y="5842000"/>
              <a:ext cx="5524500" cy="342900"/>
            </a:xfrm>
            <a:prstGeom prst="rect">
              <a:avLst/>
            </a:prstGeom>
            <a:grp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Bridge Abutments</a:t>
              </a:r>
            </a:p>
          </p:txBody>
        </p:sp>
      </p:grpSp>
      <p:grpSp>
        <p:nvGrpSpPr>
          <p:cNvPr id="24" name="Group 23" descr="Ramps and slipways">
            <a:extLst>
              <a:ext uri="{FF2B5EF4-FFF2-40B4-BE49-F238E27FC236}">
                <a16:creationId xmlns:a16="http://schemas.microsoft.com/office/drawing/2014/main" id="{E3BF11DD-C9A8-4508-A873-9FEE35F87922}"/>
              </a:ext>
            </a:extLst>
          </p:cNvPr>
          <p:cNvGrpSpPr>
            <a:grpSpLocks noGrp="1" noUngrp="1" noChangeAspect="1"/>
          </p:cNvGrpSpPr>
          <p:nvPr/>
        </p:nvGrpSpPr>
        <p:grpSpPr>
          <a:xfrm>
            <a:off x="3996154" y="4062566"/>
            <a:ext cx="1258356" cy="1857575"/>
            <a:chOff x="1149350" y="1919288"/>
            <a:chExt cx="3071763" cy="4534510"/>
          </a:xfrm>
          <a:effectLst>
            <a:outerShdw blurRad="50800" dist="38100" dir="5400000" algn="t" rotWithShape="0">
              <a:prstClr val="black">
                <a:alpha val="40000"/>
              </a:prstClr>
            </a:outerShdw>
          </a:effectLst>
        </p:grpSpPr>
        <p:pic>
          <p:nvPicPr>
            <p:cNvPr id="25" name="Picture 24" descr="Ramps and Slipways">
              <a:extLst>
                <a:ext uri="{FF2B5EF4-FFF2-40B4-BE49-F238E27FC236}">
                  <a16:creationId xmlns:a16="http://schemas.microsoft.com/office/drawing/2014/main" id="{215FEF5B-D26E-49F7-997D-E727B2063303}"/>
                </a:ext>
              </a:extLst>
            </p:cNvPr>
            <p:cNvPicPr>
              <a:picLocks noRot="1" noChangeAspect="1" noMove="1" noResize="1"/>
            </p:cNvPicPr>
            <p:nvPr isPhoto="1"/>
          </p:nvPicPr>
          <p:blipFill rotWithShape="1">
            <a:blip r:embed="rId9">
              <a:lum/>
              <a:extLst>
                <a:ext uri="{28A0092B-C50C-407E-A947-70E740481C1C}">
                  <a14:useLocalDpi xmlns:a14="http://schemas.microsoft.com/office/drawing/2010/main" val="0"/>
                </a:ext>
              </a:extLst>
            </a:blip>
            <a:srcRect l="25778" t="462" b="-462"/>
            <a:stretch/>
          </p:blipFill>
          <p:spPr>
            <a:xfrm>
              <a:off x="1149350" y="1919288"/>
              <a:ext cx="3071763" cy="4138611"/>
            </a:xfrm>
            <a:prstGeom prst="rect">
              <a:avLst/>
            </a:prstGeom>
            <a:ln>
              <a:noFill/>
            </a:ln>
          </p:spPr>
          <p:style>
            <a:lnRef idx="2">
              <a:schemeClr val="dk1"/>
            </a:lnRef>
            <a:fillRef idx="1">
              <a:schemeClr val="lt1"/>
            </a:fillRef>
            <a:effectRef idx="0">
              <a:schemeClr val="dk1"/>
            </a:effectRef>
            <a:fontRef idx="minor">
              <a:schemeClr val="dk1"/>
            </a:fontRef>
          </p:style>
        </p:pic>
        <p:sp>
          <p:nvSpPr>
            <p:cNvPr id="26" name="Rectangle 25">
              <a:extLst>
                <a:ext uri="{FF2B5EF4-FFF2-40B4-BE49-F238E27FC236}">
                  <a16:creationId xmlns:a16="http://schemas.microsoft.com/office/drawing/2014/main" id="{B42FAC8C-03B8-4337-ACEF-465D7C3BAA1B}"/>
                </a:ext>
              </a:extLst>
            </p:cNvPr>
            <p:cNvSpPr/>
            <p:nvPr/>
          </p:nvSpPr>
          <p:spPr>
            <a:xfrm>
              <a:off x="1149350" y="5975801"/>
              <a:ext cx="3071763" cy="477997"/>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Ramps and Slipways</a:t>
              </a:r>
            </a:p>
          </p:txBody>
        </p:sp>
      </p:grpSp>
      <p:grpSp>
        <p:nvGrpSpPr>
          <p:cNvPr id="21" name="Group 20" descr="Steps and Terraced revetments">
            <a:extLst>
              <a:ext uri="{FF2B5EF4-FFF2-40B4-BE49-F238E27FC236}">
                <a16:creationId xmlns:a16="http://schemas.microsoft.com/office/drawing/2014/main" id="{EAA6F7CB-35F1-46F6-B3BA-0F9455AA3210}"/>
              </a:ext>
            </a:extLst>
          </p:cNvPr>
          <p:cNvGrpSpPr>
            <a:grpSpLocks noGrp="1" noUngrp="1" noChangeAspect="1"/>
          </p:cNvGrpSpPr>
          <p:nvPr/>
        </p:nvGrpSpPr>
        <p:grpSpPr>
          <a:xfrm>
            <a:off x="6164334" y="4070352"/>
            <a:ext cx="2365920" cy="1841067"/>
            <a:chOff x="6210300" y="2016125"/>
            <a:chExt cx="5524500" cy="4298950"/>
          </a:xfrm>
          <a:effectLst>
            <a:outerShdw blurRad="50800" dist="38100" dir="5400000" algn="t" rotWithShape="0">
              <a:prstClr val="black">
                <a:alpha val="40000"/>
              </a:prstClr>
            </a:outerShdw>
          </a:effectLst>
        </p:grpSpPr>
        <p:pic>
          <p:nvPicPr>
            <p:cNvPr id="22" name="Picture 21" descr="Steps">
              <a:extLst>
                <a:ext uri="{FF2B5EF4-FFF2-40B4-BE49-F238E27FC236}">
                  <a16:creationId xmlns:a16="http://schemas.microsoft.com/office/drawing/2014/main" id="{D51F9F3A-26DD-4127-AAA7-FC5ADBFC53B9}"/>
                </a:ext>
              </a:extLst>
            </p:cNvPr>
            <p:cNvPicPr>
              <a:picLocks noRot="1" noChangeAspect="1" noMove="1" noResize="1"/>
            </p:cNvPicPr>
            <p:nvPr isPhoto="1"/>
          </p:nvPicPr>
          <p:blipFill>
            <a:blip r:embed="rId10">
              <a:lum/>
              <a:extLst>
                <a:ext uri="{28A0092B-C50C-407E-A947-70E740481C1C}">
                  <a14:useLocalDpi xmlns:a14="http://schemas.microsoft.com/office/drawing/2010/main" val="0"/>
                </a:ext>
              </a:extLst>
            </a:blip>
            <a:stretch>
              <a:fillRect/>
            </a:stretch>
          </p:blipFill>
          <p:spPr>
            <a:xfrm>
              <a:off x="6210300" y="2016125"/>
              <a:ext cx="5524500" cy="3943350"/>
            </a:xfrm>
            <a:prstGeom prst="rect">
              <a:avLst/>
            </a:prstGeom>
            <a:ln>
              <a:noFill/>
            </a:ln>
          </p:spPr>
          <p:style>
            <a:lnRef idx="2">
              <a:schemeClr val="dk1"/>
            </a:lnRef>
            <a:fillRef idx="1">
              <a:schemeClr val="lt1"/>
            </a:fillRef>
            <a:effectRef idx="0">
              <a:schemeClr val="dk1"/>
            </a:effectRef>
            <a:fontRef idx="minor">
              <a:schemeClr val="dk1"/>
            </a:fontRef>
          </p:style>
        </p:pic>
        <p:sp>
          <p:nvSpPr>
            <p:cNvPr id="23" name="Rectangle 22">
              <a:extLst>
                <a:ext uri="{FF2B5EF4-FFF2-40B4-BE49-F238E27FC236}">
                  <a16:creationId xmlns:a16="http://schemas.microsoft.com/office/drawing/2014/main" id="{3B26CD2A-F85C-42AE-B795-CCFA32CD36EC}"/>
                </a:ext>
              </a:extLst>
            </p:cNvPr>
            <p:cNvSpPr/>
            <p:nvPr/>
          </p:nvSpPr>
          <p:spPr>
            <a:xfrm>
              <a:off x="6210300" y="5972175"/>
              <a:ext cx="5524500" cy="342900"/>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Steps and Terraced revetments</a:t>
              </a:r>
            </a:p>
          </p:txBody>
        </p:sp>
      </p:grpSp>
      <p:pic>
        <p:nvPicPr>
          <p:cNvPr id="3" name="Slide 7" descr="press space to play audio">
            <a:hlinkClick r:id="" action="ppaction://media"/>
            <a:extLst>
              <a:ext uri="{FF2B5EF4-FFF2-40B4-BE49-F238E27FC236}">
                <a16:creationId xmlns:a16="http://schemas.microsoft.com/office/drawing/2014/main" id="{FC828E99-3D39-40CE-8675-7DAA3FD79B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0954" y="6196128"/>
            <a:ext cx="406400" cy="406400"/>
          </a:xfrm>
          <a:prstGeom prst="rect">
            <a:avLst/>
          </a:prstGeom>
        </p:spPr>
      </p:pic>
    </p:spTree>
    <p:extLst>
      <p:ext uri="{BB962C8B-B14F-4D97-AF65-F5344CB8AC3E}">
        <p14:creationId xmlns:p14="http://schemas.microsoft.com/office/powerpoint/2010/main" val="2328129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B3084-5F6A-4C30-A6F5-01E6CA5DBE70}"/>
              </a:ext>
            </a:extLst>
          </p:cNvPr>
          <p:cNvSpPr>
            <a:spLocks noGrp="1"/>
          </p:cNvSpPr>
          <p:nvPr>
            <p:ph type="title"/>
          </p:nvPr>
        </p:nvSpPr>
        <p:spPr>
          <a:xfrm>
            <a:off x="320954" y="404212"/>
            <a:ext cx="6581778" cy="657005"/>
          </a:xfrm>
        </p:spPr>
        <p:txBody>
          <a:bodyPr/>
          <a:lstStyle/>
          <a:p>
            <a:r>
              <a:rPr lang="en-GB" dirty="0">
                <a:solidFill>
                  <a:srgbClr val="005541"/>
                </a:solidFill>
              </a:rPr>
              <a:t>Types of assets/structures</a:t>
            </a:r>
          </a:p>
        </p:txBody>
      </p:sp>
      <p:sp>
        <p:nvSpPr>
          <p:cNvPr id="5" name="TextBox 4">
            <a:extLst>
              <a:ext uri="{FF2B5EF4-FFF2-40B4-BE49-F238E27FC236}">
                <a16:creationId xmlns:a16="http://schemas.microsoft.com/office/drawing/2014/main" id="{BFFC5572-8C01-46E3-B51B-06DC343E6FA1}"/>
              </a:ext>
            </a:extLst>
          </p:cNvPr>
          <p:cNvSpPr txBox="1"/>
          <p:nvPr/>
        </p:nvSpPr>
        <p:spPr>
          <a:xfrm>
            <a:off x="320954" y="1133672"/>
            <a:ext cx="4572000" cy="741229"/>
          </a:xfrm>
          <a:prstGeom prst="rect">
            <a:avLst/>
          </a:prstGeom>
          <a:noFill/>
        </p:spPr>
        <p:txBody>
          <a:bodyPr wrap="square">
            <a:spAutoFit/>
          </a:bodyPr>
          <a:lstStyle/>
          <a:p>
            <a:pPr>
              <a:spcBef>
                <a:spcPts val="500"/>
              </a:spcBef>
              <a:defRPr sz="1800" b="0" i="0" u="none" strike="noStrike" kern="0" cap="none" spc="0" baseline="0">
                <a:solidFill>
                  <a:srgbClr val="000000"/>
                </a:solidFill>
                <a:uFillTx/>
              </a:defRPr>
            </a:pPr>
            <a:r>
              <a:rPr lang="en-GB" sz="2000" b="1">
                <a:solidFill>
                  <a:srgbClr val="005541"/>
                </a:solidFill>
                <a:latin typeface="Arial" panose="020B0604020202020204" pitchFamily="34" charset="0"/>
                <a:cs typeface="Arial" panose="020B0604020202020204" pitchFamily="34" charset="0"/>
              </a:rPr>
              <a:t>Hard Engineering Assets</a:t>
            </a: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800" b="1" i="0" u="sng" strike="noStrike" kern="1200" cap="none" spc="0" baseline="0">
              <a:solidFill>
                <a:srgbClr val="005541"/>
              </a:solidFill>
              <a:uFillTx/>
              <a:latin typeface="Arial"/>
            </a:endParaRPr>
          </a:p>
        </p:txBody>
      </p:sp>
      <p:grpSp>
        <p:nvGrpSpPr>
          <p:cNvPr id="30" name="Group 29" descr="outfalls">
            <a:extLst>
              <a:ext uri="{FF2B5EF4-FFF2-40B4-BE49-F238E27FC236}">
                <a16:creationId xmlns:a16="http://schemas.microsoft.com/office/drawing/2014/main" id="{9C74F8F7-DF4B-4795-99FF-69557598E6FD}"/>
              </a:ext>
            </a:extLst>
          </p:cNvPr>
          <p:cNvGrpSpPr>
            <a:grpSpLocks noGrp="1" noUngrp="1" noChangeAspect="1"/>
          </p:cNvGrpSpPr>
          <p:nvPr/>
        </p:nvGrpSpPr>
        <p:grpSpPr>
          <a:xfrm>
            <a:off x="619322" y="1874901"/>
            <a:ext cx="2118759" cy="1728094"/>
            <a:chOff x="6216650" y="1919288"/>
            <a:chExt cx="5510213" cy="4494210"/>
          </a:xfrm>
          <a:effectLst>
            <a:outerShdw blurRad="50800" dist="38100" dir="5400000" algn="t" rotWithShape="0">
              <a:prstClr val="black">
                <a:alpha val="40000"/>
              </a:prstClr>
            </a:outerShdw>
          </a:effectLst>
        </p:grpSpPr>
        <p:sp>
          <p:nvSpPr>
            <p:cNvPr id="32" name="Rectangle 31">
              <a:extLst>
                <a:ext uri="{FF2B5EF4-FFF2-40B4-BE49-F238E27FC236}">
                  <a16:creationId xmlns:a16="http://schemas.microsoft.com/office/drawing/2014/main" id="{8131A103-1193-4ED5-A221-466515E1E466}"/>
                </a:ext>
              </a:extLst>
            </p:cNvPr>
            <p:cNvSpPr/>
            <p:nvPr/>
          </p:nvSpPr>
          <p:spPr>
            <a:xfrm>
              <a:off x="6216650" y="6070599"/>
              <a:ext cx="5510213" cy="342899"/>
            </a:xfrm>
            <a:prstGeom prst="rect">
              <a:avLst/>
            </a:prstGeom>
            <a:solidFill>
              <a:srgbClr val="005541"/>
            </a:solid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Outfalls</a:t>
              </a:r>
            </a:p>
          </p:txBody>
        </p:sp>
        <p:pic>
          <p:nvPicPr>
            <p:cNvPr id="31" name="Picture 30" descr="Outfall">
              <a:extLst>
                <a:ext uri="{FF2B5EF4-FFF2-40B4-BE49-F238E27FC236}">
                  <a16:creationId xmlns:a16="http://schemas.microsoft.com/office/drawing/2014/main" id="{017C8D59-2ECE-4795-925F-956368EE0782}"/>
                </a:ext>
              </a:extLst>
            </p:cNvPr>
            <p:cNvPicPr>
              <a:picLocks noRot="1" noChangeAspect="1" noMove="1" noResize="1"/>
            </p:cNvPicPr>
            <p:nvPr isPhoto="1"/>
          </p:nvPicPr>
          <p:blipFill>
            <a:blip r:embed="rId5">
              <a:lum/>
              <a:extLst>
                <a:ext uri="{28A0092B-C50C-407E-A947-70E740481C1C}">
                  <a14:useLocalDpi xmlns:a14="http://schemas.microsoft.com/office/drawing/2010/main" val="0"/>
                </a:ext>
              </a:extLst>
            </a:blip>
            <a:stretch>
              <a:fillRect/>
            </a:stretch>
          </p:blipFill>
          <p:spPr>
            <a:xfrm>
              <a:off x="6216650" y="1919288"/>
              <a:ext cx="5510213" cy="4138612"/>
            </a:xfrm>
            <a:prstGeom prst="rect">
              <a:avLst/>
            </a:prstGeom>
            <a:ln>
              <a:noFill/>
            </a:ln>
          </p:spPr>
          <p:style>
            <a:lnRef idx="2">
              <a:schemeClr val="dk1"/>
            </a:lnRef>
            <a:fillRef idx="1">
              <a:schemeClr val="lt1"/>
            </a:fillRef>
            <a:effectRef idx="0">
              <a:schemeClr val="dk1"/>
            </a:effectRef>
            <a:fontRef idx="minor">
              <a:schemeClr val="dk1"/>
            </a:fontRef>
          </p:style>
        </p:pic>
      </p:grpSp>
      <p:grpSp>
        <p:nvGrpSpPr>
          <p:cNvPr id="9" name="Group 8" descr="rock groynes">
            <a:extLst>
              <a:ext uri="{FF2B5EF4-FFF2-40B4-BE49-F238E27FC236}">
                <a16:creationId xmlns:a16="http://schemas.microsoft.com/office/drawing/2014/main" id="{30EBFF62-7376-4A05-84E3-EDA607B2DC3A}"/>
              </a:ext>
            </a:extLst>
          </p:cNvPr>
          <p:cNvGrpSpPr>
            <a:grpSpLocks noGrp="1" noUngrp="1" noChangeAspect="1"/>
          </p:cNvGrpSpPr>
          <p:nvPr/>
        </p:nvGrpSpPr>
        <p:grpSpPr>
          <a:xfrm>
            <a:off x="3259924" y="1874901"/>
            <a:ext cx="2102562" cy="1714248"/>
            <a:chOff x="6210300" y="2132013"/>
            <a:chExt cx="4948515" cy="4034592"/>
          </a:xfrm>
          <a:solidFill>
            <a:srgbClr val="005541"/>
          </a:solidFill>
          <a:effectLst>
            <a:outerShdw blurRad="50800" dist="38100" dir="5400000" algn="t" rotWithShape="0">
              <a:prstClr val="black">
                <a:alpha val="40000"/>
              </a:prstClr>
            </a:outerShdw>
          </a:effectLst>
        </p:grpSpPr>
        <p:pic>
          <p:nvPicPr>
            <p:cNvPr id="10" name="Picture 9" descr="Rock Groynes">
              <a:extLst>
                <a:ext uri="{FF2B5EF4-FFF2-40B4-BE49-F238E27FC236}">
                  <a16:creationId xmlns:a16="http://schemas.microsoft.com/office/drawing/2014/main" id="{7789E3EF-C6B6-4C59-8B3F-F3A35F0329A7}"/>
                </a:ext>
              </a:extLst>
            </p:cNvPr>
            <p:cNvPicPr>
              <a:picLocks noRot="1" noChangeAspect="1" noMove="1" noResize="1"/>
            </p:cNvPicPr>
            <p:nvPr isPhoto="1"/>
          </p:nvPicPr>
          <p:blipFill rotWithShape="1">
            <a:blip r:embed="rId6">
              <a:lum/>
              <a:extLst>
                <a:ext uri="{28A0092B-C50C-407E-A947-70E740481C1C}">
                  <a14:useLocalDpi xmlns:a14="http://schemas.microsoft.com/office/drawing/2010/main" val="0"/>
                </a:ext>
              </a:extLst>
            </a:blip>
            <a:srcRect l="9879" t="5" r="547" b="-5"/>
            <a:stretch/>
          </p:blipFill>
          <p:spPr>
            <a:xfrm>
              <a:off x="6210300" y="2132013"/>
              <a:ext cx="4948515" cy="3711575"/>
            </a:xfrm>
            <a:prstGeom prst="rect">
              <a:avLst/>
            </a:prstGeom>
            <a:grpFill/>
            <a:ln>
              <a:noFill/>
            </a:ln>
          </p:spPr>
          <p:style>
            <a:lnRef idx="2">
              <a:schemeClr val="dk1"/>
            </a:lnRef>
            <a:fillRef idx="1">
              <a:schemeClr val="lt1"/>
            </a:fillRef>
            <a:effectRef idx="0">
              <a:schemeClr val="dk1"/>
            </a:effectRef>
            <a:fontRef idx="minor">
              <a:schemeClr val="dk1"/>
            </a:fontRef>
          </p:style>
        </p:pic>
        <p:sp>
          <p:nvSpPr>
            <p:cNvPr id="11" name="Rectangle 10">
              <a:extLst>
                <a:ext uri="{FF2B5EF4-FFF2-40B4-BE49-F238E27FC236}">
                  <a16:creationId xmlns:a16="http://schemas.microsoft.com/office/drawing/2014/main" id="{97AD6FEA-4D07-4675-B688-92B0C39DFFE6}"/>
                </a:ext>
              </a:extLst>
            </p:cNvPr>
            <p:cNvSpPr/>
            <p:nvPr/>
          </p:nvSpPr>
          <p:spPr>
            <a:xfrm>
              <a:off x="6210300" y="5856288"/>
              <a:ext cx="4948512" cy="310317"/>
            </a:xfrm>
            <a:prstGeom prst="rect">
              <a:avLst/>
            </a:prstGeom>
            <a:grp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Rock Groynes</a:t>
              </a:r>
            </a:p>
          </p:txBody>
        </p:sp>
      </p:grpSp>
      <p:grpSp>
        <p:nvGrpSpPr>
          <p:cNvPr id="15" name="Group 14" descr="weirs">
            <a:extLst>
              <a:ext uri="{FF2B5EF4-FFF2-40B4-BE49-F238E27FC236}">
                <a16:creationId xmlns:a16="http://schemas.microsoft.com/office/drawing/2014/main" id="{0F8A533D-FA5A-4247-8790-921980668415}"/>
              </a:ext>
            </a:extLst>
          </p:cNvPr>
          <p:cNvGrpSpPr>
            <a:grpSpLocks noGrp="1" noUngrp="1" noChangeAspect="1"/>
          </p:cNvGrpSpPr>
          <p:nvPr/>
        </p:nvGrpSpPr>
        <p:grpSpPr>
          <a:xfrm>
            <a:off x="619322" y="3925964"/>
            <a:ext cx="2118922" cy="1727230"/>
            <a:chOff x="6215063" y="1919288"/>
            <a:chExt cx="5513387" cy="4494212"/>
          </a:xfrm>
          <a:solidFill>
            <a:srgbClr val="005541"/>
          </a:solidFill>
          <a:effectLst>
            <a:outerShdw blurRad="50800" dist="38100" dir="5400000" algn="t" rotWithShape="0">
              <a:prstClr val="black">
                <a:alpha val="40000"/>
              </a:prstClr>
            </a:outerShdw>
          </a:effectLst>
        </p:grpSpPr>
        <p:pic>
          <p:nvPicPr>
            <p:cNvPr id="16" name="Picture 15" descr="Weir">
              <a:extLst>
                <a:ext uri="{FF2B5EF4-FFF2-40B4-BE49-F238E27FC236}">
                  <a16:creationId xmlns:a16="http://schemas.microsoft.com/office/drawing/2014/main" id="{87C91AF6-6AA7-4D13-B21B-5D5271662597}"/>
                </a:ext>
              </a:extLst>
            </p:cNvPr>
            <p:cNvPicPr>
              <a:picLocks noRot="1" noChangeAspect="1" noMove="1" noResize="1"/>
            </p:cNvPicPr>
            <p:nvPr isPhoto="1"/>
          </p:nvPicPr>
          <p:blipFill>
            <a:blip r:embed="rId7">
              <a:lum/>
              <a:extLst>
                <a:ext uri="{28A0092B-C50C-407E-A947-70E740481C1C}">
                  <a14:useLocalDpi xmlns:a14="http://schemas.microsoft.com/office/drawing/2010/main" val="0"/>
                </a:ext>
              </a:extLst>
            </a:blip>
            <a:stretch>
              <a:fillRect/>
            </a:stretch>
          </p:blipFill>
          <p:spPr>
            <a:xfrm>
              <a:off x="6215063" y="1919288"/>
              <a:ext cx="5513387" cy="4138612"/>
            </a:xfrm>
            <a:prstGeom prst="rect">
              <a:avLst/>
            </a:prstGeom>
            <a:grpFill/>
            <a:ln>
              <a:noFill/>
            </a:ln>
          </p:spPr>
          <p:style>
            <a:lnRef idx="2">
              <a:schemeClr val="dk1"/>
            </a:lnRef>
            <a:fillRef idx="1">
              <a:schemeClr val="lt1"/>
            </a:fillRef>
            <a:effectRef idx="0">
              <a:schemeClr val="dk1"/>
            </a:effectRef>
            <a:fontRef idx="minor">
              <a:schemeClr val="dk1"/>
            </a:fontRef>
          </p:style>
        </p:pic>
        <p:sp>
          <p:nvSpPr>
            <p:cNvPr id="17" name="Rectangle 16">
              <a:extLst>
                <a:ext uri="{FF2B5EF4-FFF2-40B4-BE49-F238E27FC236}">
                  <a16:creationId xmlns:a16="http://schemas.microsoft.com/office/drawing/2014/main" id="{9D542892-78AE-432F-995F-CF4A1F7F30AF}"/>
                </a:ext>
              </a:extLst>
            </p:cNvPr>
            <p:cNvSpPr/>
            <p:nvPr/>
          </p:nvSpPr>
          <p:spPr>
            <a:xfrm>
              <a:off x="6215063" y="6070600"/>
              <a:ext cx="5513387" cy="342900"/>
            </a:xfrm>
            <a:prstGeom prst="rect">
              <a:avLst/>
            </a:prstGeom>
            <a:grp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Weir</a:t>
              </a:r>
            </a:p>
          </p:txBody>
        </p:sp>
      </p:grpSp>
      <p:grpSp>
        <p:nvGrpSpPr>
          <p:cNvPr id="12" name="Group 11" descr="walls">
            <a:extLst>
              <a:ext uri="{FF2B5EF4-FFF2-40B4-BE49-F238E27FC236}">
                <a16:creationId xmlns:a16="http://schemas.microsoft.com/office/drawing/2014/main" id="{D093C5F0-3A42-4D14-8929-137FDA604D04}"/>
              </a:ext>
            </a:extLst>
          </p:cNvPr>
          <p:cNvGrpSpPr>
            <a:grpSpLocks noGrp="1" noUngrp="1" noChangeAspect="1"/>
          </p:cNvGrpSpPr>
          <p:nvPr/>
        </p:nvGrpSpPr>
        <p:grpSpPr>
          <a:xfrm>
            <a:off x="3259923" y="3940779"/>
            <a:ext cx="2102562" cy="1712415"/>
            <a:chOff x="460375" y="1919288"/>
            <a:chExt cx="5518150" cy="4494212"/>
          </a:xfrm>
          <a:solidFill>
            <a:srgbClr val="005541"/>
          </a:solidFill>
          <a:effectLst>
            <a:outerShdw blurRad="50800" dist="38100" dir="5400000" algn="t" rotWithShape="0">
              <a:prstClr val="black">
                <a:alpha val="40000"/>
              </a:prstClr>
            </a:outerShdw>
          </a:effectLst>
        </p:grpSpPr>
        <p:pic>
          <p:nvPicPr>
            <p:cNvPr id="13" name="Picture 12" descr="Walls">
              <a:extLst>
                <a:ext uri="{FF2B5EF4-FFF2-40B4-BE49-F238E27FC236}">
                  <a16:creationId xmlns:a16="http://schemas.microsoft.com/office/drawing/2014/main" id="{1242B930-6008-4C0A-8F40-27A289285C12}"/>
                </a:ext>
              </a:extLst>
            </p:cNvPr>
            <p:cNvPicPr>
              <a:picLocks noRot="1" noChangeAspect="1" noMove="1" noResize="1"/>
            </p:cNvPicPr>
            <p:nvPr isPhoto="1"/>
          </p:nvPicPr>
          <p:blipFill>
            <a:blip r:embed="rId8">
              <a:lum/>
              <a:extLst>
                <a:ext uri="{28A0092B-C50C-407E-A947-70E740481C1C}">
                  <a14:useLocalDpi xmlns:a14="http://schemas.microsoft.com/office/drawing/2010/main" val="0"/>
                </a:ext>
              </a:extLst>
            </a:blip>
            <a:stretch>
              <a:fillRect/>
            </a:stretch>
          </p:blipFill>
          <p:spPr>
            <a:xfrm>
              <a:off x="460375" y="1919288"/>
              <a:ext cx="5518150" cy="4138612"/>
            </a:xfrm>
            <a:prstGeom prst="rect">
              <a:avLst/>
            </a:prstGeom>
            <a:grpFill/>
            <a:ln>
              <a:noFill/>
            </a:ln>
          </p:spPr>
          <p:style>
            <a:lnRef idx="2">
              <a:schemeClr val="dk1"/>
            </a:lnRef>
            <a:fillRef idx="1">
              <a:schemeClr val="lt1"/>
            </a:fillRef>
            <a:effectRef idx="0">
              <a:schemeClr val="dk1"/>
            </a:effectRef>
            <a:fontRef idx="minor">
              <a:schemeClr val="dk1"/>
            </a:fontRef>
          </p:style>
        </p:pic>
        <p:sp>
          <p:nvSpPr>
            <p:cNvPr id="14" name="Rectangle 13">
              <a:extLst>
                <a:ext uri="{FF2B5EF4-FFF2-40B4-BE49-F238E27FC236}">
                  <a16:creationId xmlns:a16="http://schemas.microsoft.com/office/drawing/2014/main" id="{59EE5C2E-6FFF-49CC-BCBB-2722B36C1DA3}"/>
                </a:ext>
              </a:extLst>
            </p:cNvPr>
            <p:cNvSpPr/>
            <p:nvPr/>
          </p:nvSpPr>
          <p:spPr>
            <a:xfrm>
              <a:off x="460375" y="6070600"/>
              <a:ext cx="5518150" cy="342900"/>
            </a:xfrm>
            <a:prstGeom prst="rect">
              <a:avLst/>
            </a:prstGeom>
            <a:grpFill/>
            <a:ln>
              <a:noFill/>
            </a:ln>
          </p:spPr>
          <p:style>
            <a:lnRef idx="2">
              <a:schemeClr val="dk1"/>
            </a:lnRef>
            <a:fillRef idx="1">
              <a:schemeClr val="lt1"/>
            </a:fillRef>
            <a:effectRef idx="0">
              <a:schemeClr val="dk1"/>
            </a:effectRef>
            <a:fontRef idx="minor">
              <a:schemeClr val="dk1"/>
            </a:fontRef>
          </p:style>
          <p:txBody>
            <a:bodyPr anchor="ctr">
              <a:noAutofit/>
            </a:bodyPr>
            <a:lstStyle/>
            <a:p>
              <a:pPr algn="ctr"/>
              <a:r>
                <a:rPr lang="en-GB" sz="900">
                  <a:solidFill>
                    <a:schemeClr val="bg1"/>
                  </a:solidFill>
                  <a:latin typeface="Arial" panose="020B0604020202020204" pitchFamily="34" charset="0"/>
                  <a:cs typeface="Arial" panose="020B0604020202020204" pitchFamily="34" charset="0"/>
                </a:rPr>
                <a:t>Walls</a:t>
              </a:r>
            </a:p>
          </p:txBody>
        </p:sp>
      </p:grpSp>
      <p:sp>
        <p:nvSpPr>
          <p:cNvPr id="24" name="Arrow: Chevron 23">
            <a:extLst>
              <a:ext uri="{FF2B5EF4-FFF2-40B4-BE49-F238E27FC236}">
                <a16:creationId xmlns:a16="http://schemas.microsoft.com/office/drawing/2014/main" id="{1D0662D3-949E-4492-A8ED-61637B0E3CA9}"/>
              </a:ext>
              <a:ext uri="{C183D7F6-B498-43B3-948B-1728B52AA6E4}">
                <adec:decorative xmlns:adec="http://schemas.microsoft.com/office/drawing/2017/decorative" val="1"/>
              </a:ext>
            </a:extLst>
          </p:cNvPr>
          <p:cNvSpPr/>
          <p:nvPr/>
        </p:nvSpPr>
        <p:spPr>
          <a:xfrm rot="5400000">
            <a:off x="5713014" y="3757374"/>
            <a:ext cx="3043671" cy="2291311"/>
          </a:xfrm>
          <a:prstGeom prst="chevron">
            <a:avLst/>
          </a:prstGeom>
          <a:solidFill>
            <a:schemeClr val="accent6">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lowchart: Off-page Connector 27">
            <a:extLst>
              <a:ext uri="{FF2B5EF4-FFF2-40B4-BE49-F238E27FC236}">
                <a16:creationId xmlns:a16="http://schemas.microsoft.com/office/drawing/2014/main" id="{9FF0A900-EFCD-429D-A83F-A05EAFDE3693}"/>
              </a:ext>
              <a:ext uri="{C183D7F6-B498-43B3-948B-1728B52AA6E4}">
                <adec:decorative xmlns:adec="http://schemas.microsoft.com/office/drawing/2017/decorative" val="1"/>
              </a:ext>
            </a:extLst>
          </p:cNvPr>
          <p:cNvSpPr>
            <a:spLocks noChangeAspect="1"/>
          </p:cNvSpPr>
          <p:nvPr/>
        </p:nvSpPr>
        <p:spPr>
          <a:xfrm>
            <a:off x="6089356" y="1723367"/>
            <a:ext cx="2291311" cy="269405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3689"/>
              <a:gd name="connsiteX1" fmla="*/ 10000 w 10000"/>
              <a:gd name="connsiteY1" fmla="*/ 0 h 13689"/>
              <a:gd name="connsiteX2" fmla="*/ 10000 w 10000"/>
              <a:gd name="connsiteY2" fmla="*/ 8000 h 13689"/>
              <a:gd name="connsiteX3" fmla="*/ 5196 w 10000"/>
              <a:gd name="connsiteY3" fmla="*/ 13689 h 13689"/>
              <a:gd name="connsiteX4" fmla="*/ 0 w 10000"/>
              <a:gd name="connsiteY4" fmla="*/ 8000 h 13689"/>
              <a:gd name="connsiteX5" fmla="*/ 0 w 10000"/>
              <a:gd name="connsiteY5" fmla="*/ 0 h 13689"/>
              <a:gd name="connsiteX0" fmla="*/ 0 w 10000"/>
              <a:gd name="connsiteY0" fmla="*/ 0 h 14463"/>
              <a:gd name="connsiteX1" fmla="*/ 10000 w 10000"/>
              <a:gd name="connsiteY1" fmla="*/ 0 h 14463"/>
              <a:gd name="connsiteX2" fmla="*/ 10000 w 10000"/>
              <a:gd name="connsiteY2" fmla="*/ 8000 h 14463"/>
              <a:gd name="connsiteX3" fmla="*/ 4958 w 10000"/>
              <a:gd name="connsiteY3" fmla="*/ 14463 h 14463"/>
              <a:gd name="connsiteX4" fmla="*/ 0 w 10000"/>
              <a:gd name="connsiteY4" fmla="*/ 8000 h 14463"/>
              <a:gd name="connsiteX5" fmla="*/ 0 w 10000"/>
              <a:gd name="connsiteY5" fmla="*/ 0 h 1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4463">
                <a:moveTo>
                  <a:pt x="0" y="0"/>
                </a:moveTo>
                <a:lnTo>
                  <a:pt x="10000" y="0"/>
                </a:lnTo>
                <a:lnTo>
                  <a:pt x="10000" y="8000"/>
                </a:lnTo>
                <a:lnTo>
                  <a:pt x="4958" y="14463"/>
                </a:lnTo>
                <a:lnTo>
                  <a:pt x="0" y="8000"/>
                </a:lnTo>
                <a:lnTo>
                  <a:pt x="0" y="0"/>
                </a:lnTo>
                <a:close/>
              </a:path>
            </a:pathLst>
          </a:custGeom>
          <a:solidFill>
            <a:srgbClr val="2E554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B4E4AF63-4800-4BCC-893C-C6CE3012A263}"/>
              </a:ext>
            </a:extLst>
          </p:cNvPr>
          <p:cNvSpPr txBox="1">
            <a:spLocks noChangeAspect="1"/>
          </p:cNvSpPr>
          <p:nvPr/>
        </p:nvSpPr>
        <p:spPr>
          <a:xfrm>
            <a:off x="6359334" y="2087819"/>
            <a:ext cx="1981932" cy="323165"/>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New Structures</a:t>
            </a:r>
          </a:p>
        </p:txBody>
      </p:sp>
      <p:sp>
        <p:nvSpPr>
          <p:cNvPr id="25" name="Arrow: Chevron 4">
            <a:extLst>
              <a:ext uri="{FF2B5EF4-FFF2-40B4-BE49-F238E27FC236}">
                <a16:creationId xmlns:a16="http://schemas.microsoft.com/office/drawing/2014/main" id="{4ECB7B8A-387C-4CAC-92B5-0AB823D5BEB8}"/>
              </a:ext>
            </a:extLst>
          </p:cNvPr>
          <p:cNvSpPr txBox="1"/>
          <p:nvPr/>
        </p:nvSpPr>
        <p:spPr>
          <a:xfrm>
            <a:off x="6142078" y="2382020"/>
            <a:ext cx="2107065" cy="70497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1866900">
              <a:spcBef>
                <a:spcPct val="0"/>
              </a:spcBef>
              <a:spcAft>
                <a:spcPct val="35000"/>
              </a:spcAft>
              <a:buNone/>
            </a:pPr>
            <a:r>
              <a:rPr lang="en-GB" sz="1000" kern="1200" dirty="0">
                <a:solidFill>
                  <a:schemeClr val="bg1"/>
                </a:solidFill>
                <a:latin typeface="Arial" panose="020B0604020202020204" pitchFamily="34" charset="0"/>
                <a:cs typeface="Arial" panose="020B0604020202020204" pitchFamily="34" charset="0"/>
              </a:rPr>
              <a:t>For assets that need replacing E</a:t>
            </a:r>
            <a:r>
              <a:rPr lang="en-GB" sz="1000" b="0" i="0" dirty="0">
                <a:solidFill>
                  <a:schemeClr val="bg1"/>
                </a:solidFill>
                <a:effectLst/>
                <a:latin typeface="Arial" panose="020B0604020202020204" pitchFamily="34" charset="0"/>
                <a:cs typeface="Arial" panose="020B0604020202020204" pitchFamily="34" charset="0"/>
              </a:rPr>
              <a:t>co </a:t>
            </a:r>
            <a:r>
              <a:rPr lang="en-GB" sz="1000" dirty="0">
                <a:solidFill>
                  <a:schemeClr val="bg1"/>
                </a:solidFill>
                <a:latin typeface="Arial" panose="020B0604020202020204" pitchFamily="34" charset="0"/>
                <a:cs typeface="Arial" panose="020B0604020202020204" pitchFamily="34" charset="0"/>
              </a:rPr>
              <a:t>E</a:t>
            </a:r>
            <a:r>
              <a:rPr lang="en-GB" sz="1000" b="0" i="0" dirty="0">
                <a:solidFill>
                  <a:schemeClr val="bg1"/>
                </a:solidFill>
                <a:effectLst/>
                <a:latin typeface="Arial" panose="020B0604020202020204" pitchFamily="34" charset="0"/>
                <a:cs typeface="Arial" panose="020B0604020202020204" pitchFamily="34" charset="0"/>
              </a:rPr>
              <a:t>nhancements can be embedded within the design of the new structure from the outset</a:t>
            </a:r>
            <a:endParaRPr lang="en-GB" sz="1000" kern="1200"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4EC165D-486A-4E53-B7A1-A164C4D983A3}"/>
              </a:ext>
            </a:extLst>
          </p:cNvPr>
          <p:cNvSpPr txBox="1">
            <a:spLocks noChangeAspect="1"/>
          </p:cNvSpPr>
          <p:nvPr/>
        </p:nvSpPr>
        <p:spPr>
          <a:xfrm>
            <a:off x="6398573" y="4487676"/>
            <a:ext cx="1981932" cy="323165"/>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Ageing Assets</a:t>
            </a:r>
          </a:p>
        </p:txBody>
      </p:sp>
      <p:sp>
        <p:nvSpPr>
          <p:cNvPr id="33" name="Arrow: Chevron 4">
            <a:extLst>
              <a:ext uri="{FF2B5EF4-FFF2-40B4-BE49-F238E27FC236}">
                <a16:creationId xmlns:a16="http://schemas.microsoft.com/office/drawing/2014/main" id="{A7CA08CE-09F3-4F43-B157-75E27AD9A5C9}"/>
              </a:ext>
            </a:extLst>
          </p:cNvPr>
          <p:cNvSpPr txBox="1"/>
          <p:nvPr/>
        </p:nvSpPr>
        <p:spPr>
          <a:xfrm>
            <a:off x="6181317" y="4781877"/>
            <a:ext cx="2107065" cy="70497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1866900">
              <a:spcBef>
                <a:spcPct val="0"/>
              </a:spcBef>
              <a:spcAft>
                <a:spcPct val="35000"/>
              </a:spcAft>
              <a:buNone/>
            </a:pPr>
            <a:r>
              <a:rPr lang="en-GB" sz="1000" kern="1200" dirty="0">
                <a:solidFill>
                  <a:schemeClr val="bg1"/>
                </a:solidFill>
                <a:latin typeface="Arial" panose="020B0604020202020204" pitchFamily="34" charset="0"/>
                <a:cs typeface="Arial" panose="020B0604020202020204" pitchFamily="34" charset="0"/>
              </a:rPr>
              <a:t>For Ageing assets that need modification, </a:t>
            </a:r>
            <a:r>
              <a:rPr lang="en-GB" sz="1000" dirty="0">
                <a:solidFill>
                  <a:schemeClr val="bg1"/>
                </a:solidFill>
                <a:latin typeface="Arial" panose="020B0604020202020204" pitchFamily="34" charset="0"/>
                <a:cs typeface="Arial" panose="020B0604020202020204" pitchFamily="34" charset="0"/>
              </a:rPr>
              <a:t>Introduction of Eco Enhancements through </a:t>
            </a:r>
            <a:r>
              <a:rPr lang="en-GB" sz="1000" i="0" dirty="0">
                <a:solidFill>
                  <a:schemeClr val="bg1"/>
                </a:solidFill>
                <a:effectLst/>
                <a:latin typeface="Arial" panose="020B0604020202020204" pitchFamily="34" charset="0"/>
                <a:cs typeface="Arial" panose="020B0604020202020204" pitchFamily="34" charset="0"/>
              </a:rPr>
              <a:t>remedial, refurbishment and upgrade works</a:t>
            </a:r>
            <a:r>
              <a:rPr lang="en-GB" sz="1000" kern="1200" dirty="0">
                <a:solidFill>
                  <a:schemeClr val="bg1"/>
                </a:solidFill>
                <a:latin typeface="Arial" panose="020B0604020202020204" pitchFamily="34" charset="0"/>
                <a:cs typeface="Arial" panose="020B0604020202020204" pitchFamily="34" charset="0"/>
              </a:rPr>
              <a:t> </a:t>
            </a:r>
          </a:p>
        </p:txBody>
      </p:sp>
      <p:pic>
        <p:nvPicPr>
          <p:cNvPr id="2" name="Slide 8" descr="press space to play audio">
            <a:hlinkClick r:id="" action="ppaction://media"/>
            <a:extLst>
              <a:ext uri="{FF2B5EF4-FFF2-40B4-BE49-F238E27FC236}">
                <a16:creationId xmlns:a16="http://schemas.microsoft.com/office/drawing/2014/main" id="{0C859F82-3373-4772-BBD1-1BAE1F6D85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122" y="6235032"/>
            <a:ext cx="406400" cy="406400"/>
          </a:xfrm>
          <a:prstGeom prst="rect">
            <a:avLst/>
          </a:prstGeom>
        </p:spPr>
      </p:pic>
      <p:pic>
        <p:nvPicPr>
          <p:cNvPr id="21" name="Graphic 20" descr="Click icon to return to contents page">
            <a:hlinkClick r:id="rId10" action="ppaction://hlinksldjump"/>
            <a:extLst>
              <a:ext uri="{FF2B5EF4-FFF2-40B4-BE49-F238E27FC236}">
                <a16:creationId xmlns:a16="http://schemas.microsoft.com/office/drawing/2014/main" id="{7D4DD784-91FE-4D68-B9EF-BF1769B18C9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22" y="6424864"/>
            <a:ext cx="433136" cy="433136"/>
          </a:xfrm>
          <a:prstGeom prst="rect">
            <a:avLst/>
          </a:prstGeom>
        </p:spPr>
      </p:pic>
    </p:spTree>
    <p:extLst>
      <p:ext uri="{BB962C8B-B14F-4D97-AF65-F5344CB8AC3E}">
        <p14:creationId xmlns:p14="http://schemas.microsoft.com/office/powerpoint/2010/main" val="2444633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3C52-5954-4298-B3C7-5C299F116426}"/>
              </a:ext>
            </a:extLst>
          </p:cNvPr>
          <p:cNvSpPr txBox="1">
            <a:spLocks noGrp="1"/>
          </p:cNvSpPr>
          <p:nvPr>
            <p:ph type="ctrTitle"/>
          </p:nvPr>
        </p:nvSpPr>
        <p:spPr>
          <a:xfrm>
            <a:off x="685800" y="1983361"/>
            <a:ext cx="7772400" cy="1470026"/>
          </a:xfrm>
          <a:prstGeom prst="rect">
            <a:avLst/>
          </a:prstGeom>
          <a:noFill/>
          <a:ln>
            <a:noFill/>
          </a:ln>
        </p:spPr>
        <p:txBody>
          <a:bodyPr vert="horz" wrap="square" lIns="0" tIns="0" rIns="0" bIns="0" anchor="ctr" anchorCtr="1" compatLnSpc="1">
            <a:noAutofit/>
          </a:bodyPr>
          <a:lstStyle/>
          <a:p>
            <a:pPr lvl="0" algn="ctr"/>
            <a:r>
              <a:rPr lang="en-GB"/>
              <a:t>Coastal Enhancement Guidance</a:t>
            </a:r>
            <a:br>
              <a:rPr lang="en-GB"/>
            </a:br>
            <a:r>
              <a:rPr lang="en-GB"/>
              <a:t>Training Toolbox</a:t>
            </a:r>
          </a:p>
        </p:txBody>
      </p:sp>
      <p:sp>
        <p:nvSpPr>
          <p:cNvPr id="3" name="Subtitle 3">
            <a:extLst>
              <a:ext uri="{FF2B5EF4-FFF2-40B4-BE49-F238E27FC236}">
                <a16:creationId xmlns:a16="http://schemas.microsoft.com/office/drawing/2014/main" id="{0B850D5E-82F4-486A-A235-4529F5A62F42}"/>
              </a:ext>
            </a:extLst>
          </p:cNvPr>
          <p:cNvSpPr txBox="1">
            <a:spLocks noGrp="1"/>
          </p:cNvSpPr>
          <p:nvPr>
            <p:ph type="subTitle" idx="1"/>
          </p:nvPr>
        </p:nvSpPr>
        <p:spPr>
          <a:xfrm>
            <a:off x="1371600" y="3726554"/>
            <a:ext cx="6400800" cy="1752603"/>
          </a:xfrm>
          <a:prstGeom prst="rect">
            <a:avLst/>
          </a:prstGeom>
          <a:noFill/>
          <a:ln>
            <a:noFill/>
          </a:ln>
        </p:spPr>
        <p:txBody>
          <a:bodyPr vert="horz" wrap="square" lIns="0" tIns="0" rIns="0" bIns="0" anchor="t" anchorCtr="1" compatLnSpc="1">
            <a:noAutofit/>
          </a:bodyPr>
          <a:lstStyle/>
          <a:p>
            <a:pPr algn="ctr"/>
            <a:r>
              <a:rPr lang="en-GB"/>
              <a:t>Part 2/4 – Consenting and Delivery </a:t>
            </a:r>
          </a:p>
          <a:p>
            <a:pPr algn="ctr"/>
            <a:r>
              <a:rPr lang="en-GB"/>
              <a:t>(5 mins)</a:t>
            </a:r>
          </a:p>
        </p:txBody>
      </p:sp>
      <p:pic>
        <p:nvPicPr>
          <p:cNvPr id="5" name="Slide 9" descr="press space to play audio">
            <a:hlinkClick r:id="" action="ppaction://media"/>
            <a:extLst>
              <a:ext uri="{FF2B5EF4-FFF2-40B4-BE49-F238E27FC236}">
                <a16:creationId xmlns:a16="http://schemas.microsoft.com/office/drawing/2014/main" id="{30387D42-FBF3-4786-BD71-E1DBD30F3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51" y="6349144"/>
            <a:ext cx="406400" cy="406400"/>
          </a:xfrm>
          <a:prstGeom prst="rect">
            <a:avLst/>
          </a:prstGeom>
        </p:spPr>
      </p:pic>
      <p:pic>
        <p:nvPicPr>
          <p:cNvPr id="4" name="Graphic 3" descr="Click icon to return to contents page">
            <a:hlinkClick r:id="rId6" action="ppaction://hlinksldjump"/>
            <a:extLst>
              <a:ext uri="{FF2B5EF4-FFF2-40B4-BE49-F238E27FC236}">
                <a16:creationId xmlns:a16="http://schemas.microsoft.com/office/drawing/2014/main" id="{55DC343C-F68E-4F54-8478-E307CC3E07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22" y="6424864"/>
            <a:ext cx="433136" cy="433136"/>
          </a:xfrm>
          <a:prstGeom prst="rect">
            <a:avLst/>
          </a:prstGeom>
        </p:spPr>
      </p:pic>
    </p:spTree>
    <p:extLst>
      <p:ext uri="{BB962C8B-B14F-4D97-AF65-F5344CB8AC3E}">
        <p14:creationId xmlns:p14="http://schemas.microsoft.com/office/powerpoint/2010/main" val="2197180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NRW PPT 2010 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BA114BAB5DDC49B6C1C592683B226C" ma:contentTypeVersion="9" ma:contentTypeDescription="Create a new document." ma:contentTypeScope="" ma:versionID="1b0b33e27202f598fc7d975e2045b567">
  <xsd:schema xmlns:xsd="http://www.w3.org/2001/XMLSchema" xmlns:xs="http://www.w3.org/2001/XMLSchema" xmlns:p="http://schemas.microsoft.com/office/2006/metadata/properties" xmlns:ns2="a77f8071-e3c6-4484-990f-b30835da5540" targetNamespace="http://schemas.microsoft.com/office/2006/metadata/properties" ma:root="true" ma:fieldsID="64a8d1a6446929e02be68380caf6f8e3" ns2:_="">
    <xsd:import namespace="a77f8071-e3c6-4484-990f-b30835da5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7f8071-e3c6-4484-990f-b30835da55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A74738-4CF7-4913-B739-1EDD72F48F89}">
  <ds:schemaRefs>
    <ds:schemaRef ds:uri="http://schemas.microsoft.com/office/2006/documentManagement/types"/>
    <ds:schemaRef ds:uri="http://www.w3.org/XML/1998/namespace"/>
    <ds:schemaRef ds:uri="http://purl.org/dc/elements/1.1/"/>
    <ds:schemaRef ds:uri="http://purl.org/dc/dcmitype/"/>
    <ds:schemaRef ds:uri="9cbe0ff8-4678-4965-9ccf-8b267b99bd74"/>
    <ds:schemaRef ds:uri="f7492ead-b234-420a-bedb-ba1bfb1174a1"/>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2DF7A34-66E0-4743-ACCE-1B2404A24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7f8071-e3c6-4484-990f-b30835da5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CEAE23-2EEF-46A0-87B0-DF48646573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PowerPoint%20English%202010</Template>
  <TotalTime>2541</TotalTime>
  <Words>5998</Words>
  <Application>Microsoft Office PowerPoint</Application>
  <PresentationFormat>On-screen Show (4:3)</PresentationFormat>
  <Paragraphs>608</Paragraphs>
  <Slides>28</Slides>
  <Notes>28</Notes>
  <HiddenSlides>0</HiddenSlides>
  <MMClips>28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NRW PPT 2010 Final</vt:lpstr>
      <vt:lpstr>Coastal Enhancement Guidance Training Toolkit</vt:lpstr>
      <vt:lpstr>Table of Contents</vt:lpstr>
      <vt:lpstr>Coastal Enhancement Guidance Training Toolbox</vt:lpstr>
      <vt:lpstr>Guidance Note</vt:lpstr>
      <vt:lpstr>What are ecological enhancements?</vt:lpstr>
      <vt:lpstr>Why the need for change?</vt:lpstr>
      <vt:lpstr>Types of assets/structures</vt:lpstr>
      <vt:lpstr>Types of assets/structures</vt:lpstr>
      <vt:lpstr>Coastal Enhancement Guidance Training Toolbox</vt:lpstr>
      <vt:lpstr>Consenting &amp; Licensing</vt:lpstr>
      <vt:lpstr>Justification Assessment</vt:lpstr>
      <vt:lpstr>Implementation &amp; Delivery</vt:lpstr>
      <vt:lpstr>Coastal Enhancement Guidance Training Toolbox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Coastal Enhancement Guidance Training Toolbox</vt:lpstr>
      <vt:lpstr>Example techniques</vt:lpstr>
      <vt:lpstr>Case studies</vt:lpstr>
      <vt:lpstr>Case studies</vt:lpstr>
      <vt:lpstr>Key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Owen, Huw</dc:creator>
  <cp:lastModifiedBy>Beynon-Davies, Ceri</cp:lastModifiedBy>
  <cp:revision>16</cp:revision>
  <cp:lastPrinted>2013-11-04T14:44:29Z</cp:lastPrinted>
  <dcterms:created xsi:type="dcterms:W3CDTF">2020-04-29T12:11:52Z</dcterms:created>
  <dcterms:modified xsi:type="dcterms:W3CDTF">2022-07-12T11:02:40Z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0x01010092BA114BAB5DDC49B6C1C592683B226C</vt:lpwstr>
  </property>
  <property fmtid="{D5CDD505-2E9C-101B-9397-08002B2CF9AE}" pid="3" name="_dlc_DocIdItemGuid">
    <vt:lpwstr>f9a0be4b-0d3f-4131-a18d-f83042bf31e8</vt:lpwstr>
  </property>
  <property fmtid="{D5CDD505-2E9C-101B-9397-08002B2CF9AE}" pid="4" name="SharedWithUsers">
    <vt:lpwstr>4749;#Owen, Huw</vt:lpwstr>
  </property>
  <property fmtid="{D5CDD505-2E9C-101B-9397-08002B2CF9AE}" pid="5" name="MSIP_Label_82fa3fd3-029b-403d-91b4-1dc930cb0e60_Enabled">
    <vt:lpwstr>true</vt:lpwstr>
  </property>
  <property fmtid="{D5CDD505-2E9C-101B-9397-08002B2CF9AE}" pid="6" name="MSIP_Label_82fa3fd3-029b-403d-91b4-1dc930cb0e60_SetDate">
    <vt:lpwstr>2022-01-07T17:12:23Z</vt:lpwstr>
  </property>
  <property fmtid="{D5CDD505-2E9C-101B-9397-08002B2CF9AE}" pid="7" name="MSIP_Label_82fa3fd3-029b-403d-91b4-1dc930cb0e60_Method">
    <vt:lpwstr>Standard</vt:lpwstr>
  </property>
  <property fmtid="{D5CDD505-2E9C-101B-9397-08002B2CF9AE}" pid="8" name="MSIP_Label_82fa3fd3-029b-403d-91b4-1dc930cb0e60_Name">
    <vt:lpwstr>82fa3fd3-029b-403d-91b4-1dc930cb0e60</vt:lpwstr>
  </property>
  <property fmtid="{D5CDD505-2E9C-101B-9397-08002B2CF9AE}" pid="9" name="MSIP_Label_82fa3fd3-029b-403d-91b4-1dc930cb0e60_SiteId">
    <vt:lpwstr>4ae48b41-0137-4599-8661-fc641fe77bea</vt:lpwstr>
  </property>
  <property fmtid="{D5CDD505-2E9C-101B-9397-08002B2CF9AE}" pid="10" name="MSIP_Label_82fa3fd3-029b-403d-91b4-1dc930cb0e60_ActionId">
    <vt:lpwstr>5d614169-6087-4e87-9a6e-e4cfe5436412</vt:lpwstr>
  </property>
  <property fmtid="{D5CDD505-2E9C-101B-9397-08002B2CF9AE}" pid="11" name="MSIP_Label_82fa3fd3-029b-403d-91b4-1dc930cb0e60_ContentBits">
    <vt:lpwstr>0</vt:lpwstr>
  </property>
  <property fmtid="{D5CDD505-2E9C-101B-9397-08002B2CF9AE}" pid="12" name="Arup_Tags">
    <vt:lpwstr/>
  </property>
  <property fmtid="{D5CDD505-2E9C-101B-9397-08002B2CF9AE}" pid="13" name="CO_Topics">
    <vt:lpwstr/>
  </property>
  <property fmtid="{D5CDD505-2E9C-101B-9397-08002B2CF9AE}" pid="14" name="Arup_TypeOfContent">
    <vt:lpwstr/>
  </property>
  <property fmtid="{D5CDD505-2E9C-101B-9397-08002B2CF9AE}" pid="15" name="CO_Communities">
    <vt:lpwstr/>
  </property>
</Properties>
</file>