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9"/>
  </p:notesMasterIdLst>
  <p:sldIdLst>
    <p:sldId id="271" r:id="rId7"/>
    <p:sldId id="279" r:id="rId8"/>
    <p:sldId id="280" r:id="rId9"/>
    <p:sldId id="281" r:id="rId10"/>
    <p:sldId id="283" r:id="rId11"/>
    <p:sldId id="284" r:id="rId12"/>
    <p:sldId id="282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A5"/>
    <a:srgbClr val="227122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71956" autoAdjust="0"/>
  </p:normalViewPr>
  <p:slideViewPr>
    <p:cSldViewPr snapToGrid="0">
      <p:cViewPr varScale="1">
        <p:scale>
          <a:sx n="102" d="100"/>
          <a:sy n="102" d="100"/>
        </p:scale>
        <p:origin x="138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33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hes, Ffion" userId="b2b1aaa3-abdb-4362-bdd1-c2a453b42c86" providerId="ADAL" clId="{C3F6A1F5-4429-440D-A5DB-21714F1CAAC1}"/>
    <pc:docChg chg="modSld">
      <pc:chgData name="Hughes, Ffion" userId="b2b1aaa3-abdb-4362-bdd1-c2a453b42c86" providerId="ADAL" clId="{C3F6A1F5-4429-440D-A5DB-21714F1CAAC1}" dt="2022-03-02T06:26:13.593" v="5" actId="20577"/>
      <pc:docMkLst>
        <pc:docMk/>
      </pc:docMkLst>
      <pc:sldChg chg="modSp mod">
        <pc:chgData name="Hughes, Ffion" userId="b2b1aaa3-abdb-4362-bdd1-c2a453b42c86" providerId="ADAL" clId="{C3F6A1F5-4429-440D-A5DB-21714F1CAAC1}" dt="2022-03-02T06:26:13.593" v="5" actId="20577"/>
        <pc:sldMkLst>
          <pc:docMk/>
          <pc:sldMk cId="3841139718" sldId="271"/>
        </pc:sldMkLst>
        <pc:spChg chg="mod">
          <ac:chgData name="Hughes, Ffion" userId="b2b1aaa3-abdb-4362-bdd1-c2a453b42c86" providerId="ADAL" clId="{C3F6A1F5-4429-440D-A5DB-21714F1CAAC1}" dt="2022-03-02T06:26:13.593" v="5" actId="20577"/>
          <ac:spMkLst>
            <pc:docMk/>
            <pc:sldMk cId="3841139718" sldId="271"/>
            <ac:spMk id="2" creationId="{00000000-0000-0000-0000-000000000000}"/>
          </ac:spMkLst>
        </pc:spChg>
      </pc:sldChg>
    </pc:docChg>
  </pc:docChgLst>
  <pc:docChgLst>
    <pc:chgData name="Hughes, Ffion" userId="b2b1aaa3-abdb-4362-bdd1-c2a453b42c86" providerId="ADAL" clId="{92C25D32-D1CA-4883-AE6F-2F06C8E57647}"/>
    <pc:docChg chg="modSld">
      <pc:chgData name="Hughes, Ffion" userId="b2b1aaa3-abdb-4362-bdd1-c2a453b42c86" providerId="ADAL" clId="{92C25D32-D1CA-4883-AE6F-2F06C8E57647}" dt="2022-02-09T07:28:06.821" v="10"/>
      <pc:docMkLst>
        <pc:docMk/>
      </pc:docMkLst>
      <pc:sldChg chg="modAnim">
        <pc:chgData name="Hughes, Ffion" userId="b2b1aaa3-abdb-4362-bdd1-c2a453b42c86" providerId="ADAL" clId="{92C25D32-D1CA-4883-AE6F-2F06C8E57647}" dt="2022-02-09T07:26:52.828" v="2"/>
        <pc:sldMkLst>
          <pc:docMk/>
          <pc:sldMk cId="136823113" sldId="288"/>
        </pc:sldMkLst>
      </pc:sldChg>
      <pc:sldChg chg="modAnim">
        <pc:chgData name="Hughes, Ffion" userId="b2b1aaa3-abdb-4362-bdd1-c2a453b42c86" providerId="ADAL" clId="{92C25D32-D1CA-4883-AE6F-2F06C8E57647}" dt="2022-02-09T07:27:33.599" v="6"/>
        <pc:sldMkLst>
          <pc:docMk/>
          <pc:sldMk cId="990307980" sldId="292"/>
        </pc:sldMkLst>
      </pc:sldChg>
      <pc:sldChg chg="modAnim">
        <pc:chgData name="Hughes, Ffion" userId="b2b1aaa3-abdb-4362-bdd1-c2a453b42c86" providerId="ADAL" clId="{92C25D32-D1CA-4883-AE6F-2F06C8E57647}" dt="2022-02-09T07:28:06.821" v="10"/>
        <pc:sldMkLst>
          <pc:docMk/>
          <pc:sldMk cId="2278263442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B435F0E6-AC5D-4E26-8358-3D56013EF103}" type="datetimeFigureOut">
              <a:rPr lang="en-GB" smtClean="0"/>
              <a:t>02/03/2022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AA83DDEC-5940-4676-957C-C087F04EA5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01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50825"/>
            <a:ext cx="5919787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2617" y="3688984"/>
            <a:ext cx="5388610" cy="3884861"/>
          </a:xfrm>
        </p:spPr>
        <p:txBody>
          <a:bodyPr/>
          <a:lstStyle/>
          <a:p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16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12192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3359"/>
            <a:ext cx="10363200" cy="14700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26557"/>
            <a:ext cx="8534400" cy="175260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rgbClr val="0091A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fld id="{1DCDBC02-9943-49FF-A0D1-4F00BD0C1C3F}" type="datetime3">
              <a:rPr lang="en-US" smtClean="0">
                <a:solidFill>
                  <a:srgbClr val="3C3C41"/>
                </a:solidFill>
              </a:rPr>
              <a:t>2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3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476250"/>
            <a:ext cx="8760884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799" y="1989138"/>
            <a:ext cx="8760884" cy="4608214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6984" y="1989138"/>
            <a:ext cx="2453216" cy="460821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239EA17D-8D9E-4EB6-84B1-9E4D449F7DD4}" type="datetime3">
              <a:rPr lang="en-US" smtClean="0">
                <a:solidFill>
                  <a:srgbClr val="3C3C41"/>
                </a:solidFill>
              </a:rPr>
              <a:t>2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1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1989138"/>
            <a:ext cx="11328400" cy="4536206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3E550A6-C34D-488C-8EA7-47D2180A892F}" type="datetime3">
              <a:rPr lang="en-US" smtClean="0">
                <a:solidFill>
                  <a:srgbClr val="3C3C41"/>
                </a:solidFill>
              </a:rPr>
              <a:t>2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984" y="1844824"/>
            <a:ext cx="2453216" cy="4608513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548681"/>
            <a:ext cx="8583084" cy="6003707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DF1D39EB-7674-44A5-9BF1-C70C70B7AABD}" type="datetime3">
              <a:rPr lang="en-US" smtClean="0">
                <a:solidFill>
                  <a:srgbClr val="3C3C41"/>
                </a:solidFill>
              </a:rPr>
              <a:t>2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6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916832"/>
            <a:ext cx="11328400" cy="453635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8528" y="54067"/>
            <a:ext cx="2844800" cy="365125"/>
          </a:xfrm>
        </p:spPr>
        <p:txBody>
          <a:bodyPr>
            <a:noAutofit/>
          </a:bodyPr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966A99A1-9008-4511-8FB6-E965C2837795}" type="datetime3">
              <a:rPr lang="en-US" smtClean="0"/>
              <a:t>2 March 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09099" y="107107"/>
            <a:ext cx="2451100" cy="312084"/>
          </a:xfrm>
        </p:spPr>
        <p:txBody>
          <a:bodyPr>
            <a:noAutofit/>
          </a:bodyPr>
          <a:lstStyle>
            <a:lvl1pPr>
              <a:defRPr>
                <a:solidFill>
                  <a:srgbClr val="3C3C41"/>
                </a:solidFill>
              </a:defRPr>
            </a:lvl1pPr>
          </a:lstStyle>
          <a:p>
            <a:r>
              <a:rPr lang="en-GB"/>
              <a:t>Campaigning for nature - Running a social media campaign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1EB79DAB-90E4-4F14-9B31-761BB9951B41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709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12192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07086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0689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0D7B1C5-73BA-46DB-93B4-1EA20B4F108D}" type="datetime3">
              <a:rPr lang="en-US" smtClean="0">
                <a:solidFill>
                  <a:srgbClr val="3C3C41"/>
                </a:solidFill>
              </a:rPr>
              <a:t>2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8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916833"/>
            <a:ext cx="55584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495" y="1916833"/>
            <a:ext cx="5384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B6C9C2A-D0A5-45BB-B48A-CD9B74BC8DCA}" type="datetime3">
              <a:rPr lang="en-US" smtClean="0">
                <a:solidFill>
                  <a:srgbClr val="3C3C41"/>
                </a:solidFill>
              </a:rPr>
              <a:t>2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4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2BA7-D16C-44CF-B13A-60E0E863C93B}" type="datetime3">
              <a:rPr lang="en-US" smtClean="0">
                <a:solidFill>
                  <a:srgbClr val="3C3C41"/>
                </a:solidFill>
              </a:rPr>
              <a:t>2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916831"/>
            <a:ext cx="11328400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31801" y="4293096"/>
            <a:ext cx="11318495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56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2239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989138"/>
            <a:ext cx="55584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708920"/>
            <a:ext cx="5558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800" y="1989138"/>
            <a:ext cx="55584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800" y="2708920"/>
            <a:ext cx="5558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9151E7E3-A88B-485C-823D-00C0282FEB5A}" type="datetime3">
              <a:rPr lang="en-US" smtClean="0">
                <a:solidFill>
                  <a:srgbClr val="3C3C41"/>
                </a:solidFill>
              </a:rPr>
              <a:t>2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64E7CB8-62B6-414C-9D03-760544A90226}" type="datetime3">
              <a:rPr lang="en-US" smtClean="0">
                <a:solidFill>
                  <a:srgbClr val="3C3C41"/>
                </a:solidFill>
              </a:rPr>
              <a:t>2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6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E0F4A07-ADFE-45EA-9076-6CE769AC88B1}" type="datetime3">
              <a:rPr lang="en-US" smtClean="0">
                <a:solidFill>
                  <a:srgbClr val="3C3C41"/>
                </a:solidFill>
              </a:rPr>
              <a:t>2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8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60884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916833"/>
            <a:ext cx="8760884" cy="460851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6984" y="1978026"/>
            <a:ext cx="2453216" cy="4542032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F25A399-E245-4805-A480-D070ACF0FC9E}" type="datetime3">
              <a:rPr lang="en-US" smtClean="0">
                <a:solidFill>
                  <a:srgbClr val="3C3C41"/>
                </a:solidFill>
              </a:rPr>
              <a:t>2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9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26" name="Picture 2" descr="NRW_logo_CMYK_sta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1" y="581026"/>
            <a:ext cx="2207684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916833"/>
            <a:ext cx="11150600" cy="42093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48528" y="63592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800EF893-2058-4191-8B09-42915BE587AE}" type="datetime3">
              <a:rPr lang="en-US" smtClean="0">
                <a:solidFill>
                  <a:srgbClr val="3C3C41"/>
                </a:solidFill>
              </a:rPr>
              <a:t>2 March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09099" y="116632"/>
            <a:ext cx="2451100" cy="3120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7500" y="6413501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9309101" y="428625"/>
            <a:ext cx="2451100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flipV="1">
            <a:off x="431801" y="428625"/>
            <a:ext cx="8775700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8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rgbClr val="0091A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2762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67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6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83573"/>
            <a:ext cx="12192000" cy="2374977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sz="4000" dirty="0"/>
            </a:br>
            <a:r>
              <a:rPr lang="en-GB" sz="4800" i="0" u="none" strike="noStrike" baseline="0" dirty="0" err="1"/>
              <a:t>Ymgyrchu</a:t>
            </a:r>
            <a:r>
              <a:rPr lang="en-GB" sz="4800" i="0" u="none" strike="noStrike" baseline="0" dirty="0"/>
              <a:t> </a:t>
            </a:r>
            <a:r>
              <a:rPr lang="en-GB" sz="4800" i="0" u="none" strike="noStrike" baseline="0" dirty="0" err="1"/>
              <a:t>dros</a:t>
            </a:r>
            <a:r>
              <a:rPr lang="en-GB" sz="4800" i="0" u="none" strike="noStrike" baseline="0" dirty="0"/>
              <a:t> </a:t>
            </a:r>
            <a:r>
              <a:rPr lang="en-GB" sz="4800" i="0" u="none" strike="noStrike" baseline="0" dirty="0" err="1"/>
              <a:t>fyd</a:t>
            </a:r>
            <a:r>
              <a:rPr lang="en-GB" sz="4800" i="0" u="none" strike="noStrike" baseline="0" dirty="0"/>
              <a:t> </a:t>
            </a:r>
            <a:r>
              <a:rPr lang="en-GB" sz="4800" i="0" u="none" strike="noStrike" baseline="0" dirty="0" err="1"/>
              <a:t>natur</a:t>
            </a:r>
            <a:r>
              <a:rPr lang="en-GB" sz="4800" i="0" u="none" strike="noStrike" baseline="0" dirty="0"/>
              <a:t> – </a:t>
            </a:r>
            <a:br>
              <a:rPr lang="en-GB" sz="4800" i="0" u="none" strike="noStrike" baseline="0" dirty="0"/>
            </a:br>
            <a:r>
              <a:rPr lang="en-GB" sz="4800" i="0" u="none" strike="noStrike" baseline="0" dirty="0" err="1"/>
              <a:t>Rhedeg</a:t>
            </a:r>
            <a:r>
              <a:rPr lang="en-GB" sz="4800" i="0" u="none" strike="noStrike" baseline="0" dirty="0"/>
              <a:t> </a:t>
            </a:r>
            <a:r>
              <a:rPr lang="en-GB" sz="4800" i="0" u="none" strike="noStrike" baseline="0" dirty="0" err="1"/>
              <a:t>ymgyrch</a:t>
            </a:r>
            <a:r>
              <a:rPr lang="en-GB" sz="4800" dirty="0"/>
              <a:t> </a:t>
            </a:r>
            <a:r>
              <a:rPr lang="en-GB" sz="4800" i="0" u="none" strike="noStrike" baseline="0" dirty="0" err="1"/>
              <a:t>ar</a:t>
            </a:r>
            <a:r>
              <a:rPr lang="en-GB" sz="4800" i="0" u="none" strike="noStrike" baseline="0" dirty="0"/>
              <a:t> y </a:t>
            </a:r>
            <a:br>
              <a:rPr lang="en-GB" sz="4800" i="0" u="none" strike="noStrike" baseline="0" dirty="0"/>
            </a:br>
            <a:r>
              <a:rPr lang="en-GB" sz="4800" i="0" u="none" strike="noStrike" baseline="0" dirty="0" err="1"/>
              <a:t>cyfryngau</a:t>
            </a:r>
            <a:r>
              <a:rPr lang="en-GB" sz="4800" i="0" u="none" strike="noStrike" baseline="0" dirty="0"/>
              <a:t> </a:t>
            </a:r>
            <a:r>
              <a:rPr lang="en-GB" sz="4800" i="0" u="none" strike="noStrike" baseline="0" dirty="0" err="1"/>
              <a:t>cymdeithasol</a:t>
            </a:r>
            <a:br>
              <a:rPr lang="en-GB" sz="4000" dirty="0">
                <a:solidFill>
                  <a:srgbClr val="227122"/>
                </a:solidFill>
              </a:rPr>
            </a:br>
            <a:br>
              <a:rPr lang="en-GB" sz="4000" dirty="0">
                <a:solidFill>
                  <a:srgbClr val="227122"/>
                </a:solidFill>
              </a:rPr>
            </a:br>
            <a:r>
              <a:rPr lang="en-GB" sz="4000" dirty="0"/>
              <a:t> </a:t>
            </a:r>
            <a:br>
              <a:rPr lang="en-GB" dirty="0"/>
            </a:br>
            <a:br>
              <a:rPr lang="en-GB" dirty="0"/>
            </a:br>
            <a:endParaRPr lang="en-GB" sz="1800" baseline="30000" dirty="0">
              <a:solidFill>
                <a:srgbClr val="0091A5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538B23-7BCF-4A9D-A432-72932E1D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</a:t>
            </a:fld>
            <a:endParaRPr lang="en-GB" dirty="0">
              <a:solidFill>
                <a:srgbClr val="3C3C4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9D702-02B7-4A7C-B607-76F9AAA7294C}"/>
              </a:ext>
            </a:extLst>
          </p:cNvPr>
          <p:cNvGrpSpPr/>
          <p:nvPr/>
        </p:nvGrpSpPr>
        <p:grpSpPr>
          <a:xfrm>
            <a:off x="5004100" y="4058550"/>
            <a:ext cx="1825214" cy="914400"/>
            <a:chOff x="346039" y="548639"/>
            <a:chExt cx="1825214" cy="914400"/>
          </a:xfrm>
        </p:grpSpPr>
        <p:pic>
          <p:nvPicPr>
            <p:cNvPr id="5" name="Graphic 4" descr="Megaphone with solid fill">
              <a:extLst>
                <a:ext uri="{FF2B5EF4-FFF2-40B4-BE49-F238E27FC236}">
                  <a16:creationId xmlns:a16="http://schemas.microsoft.com/office/drawing/2014/main" id="{48E4AC57-8419-4684-BCDE-3C1A80F37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6039" y="548639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Mushroom with solid fill">
              <a:extLst>
                <a:ext uri="{FF2B5EF4-FFF2-40B4-BE49-F238E27FC236}">
                  <a16:creationId xmlns:a16="http://schemas.microsoft.com/office/drawing/2014/main" id="{6F786317-BED9-4B0B-8799-9B4AF62F9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6853" y="54863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113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012395"/>
          </a:xfrm>
        </p:spPr>
        <p:txBody>
          <a:bodyPr/>
          <a:lstStyle/>
          <a:p>
            <a:r>
              <a:rPr lang="en-GB" dirty="0" err="1"/>
              <a:t>Pwy</a:t>
            </a:r>
            <a:r>
              <a:rPr lang="en-GB" dirty="0"/>
              <a:t>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gynulleidfa</a:t>
            </a:r>
            <a:r>
              <a:rPr lang="en-GB" dirty="0"/>
              <a:t> </a:t>
            </a:r>
            <a:r>
              <a:rPr lang="en-GB" dirty="0" err="1"/>
              <a:t>darged</a:t>
            </a:r>
            <a:r>
              <a:rPr lang="en-GB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148" name="Picture 4" descr="Silhouette Of A Woman Walking Her Dog On Uphill Pathway">
            <a:extLst>
              <a:ext uri="{FF2B5EF4-FFF2-40B4-BE49-F238E27FC236}">
                <a16:creationId xmlns:a16="http://schemas.microsoft.com/office/drawing/2014/main" id="{155B3FB3-CBB2-4060-A95D-7409203A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532965"/>
            <a:ext cx="3119717" cy="467957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85F299-BADA-47AE-B8AB-697275B73286}"/>
              </a:ext>
            </a:extLst>
          </p:cNvPr>
          <p:cNvSpPr txBox="1"/>
          <p:nvPr/>
        </p:nvSpPr>
        <p:spPr>
          <a:xfrm>
            <a:off x="3551518" y="5766099"/>
            <a:ext cx="749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Pobl</a:t>
            </a:r>
            <a:r>
              <a:rPr lang="en-GB" sz="2400" dirty="0"/>
              <a:t> </a:t>
            </a:r>
            <a:r>
              <a:rPr lang="en-GB" sz="2400" dirty="0" err="1"/>
              <a:t>sy’n</a:t>
            </a:r>
            <a:r>
              <a:rPr lang="en-GB" sz="2400" dirty="0"/>
              <a:t> </a:t>
            </a:r>
            <a:r>
              <a:rPr lang="en-GB" sz="2400" dirty="0" err="1"/>
              <a:t>mynd</a:t>
            </a:r>
            <a:r>
              <a:rPr lang="en-GB" sz="2400" dirty="0"/>
              <a:t> a </a:t>
            </a:r>
            <a:r>
              <a:rPr lang="en-GB" sz="2400" dirty="0" err="1"/>
              <a:t>chŵn</a:t>
            </a:r>
            <a:r>
              <a:rPr lang="en-GB" sz="2400" dirty="0"/>
              <a:t> am </a:t>
            </a:r>
            <a:r>
              <a:rPr lang="en-GB" sz="2400" dirty="0" err="1"/>
              <a:t>dro</a:t>
            </a:r>
            <a:r>
              <a:rPr lang="en-GB" sz="24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05A1C-0706-4082-924D-D421BF37974A}"/>
              </a:ext>
            </a:extLst>
          </p:cNvPr>
          <p:cNvSpPr txBox="1"/>
          <p:nvPr/>
        </p:nvSpPr>
        <p:spPr>
          <a:xfrm>
            <a:off x="10433872" y="4240028"/>
            <a:ext cx="4279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Teuluoedd</a:t>
            </a:r>
            <a:r>
              <a:rPr lang="en-GB" sz="2400" dirty="0"/>
              <a:t>?</a:t>
            </a:r>
          </a:p>
        </p:txBody>
      </p:sp>
      <p:pic>
        <p:nvPicPr>
          <p:cNvPr id="6150" name="Picture 6" descr="Family, Beach, Sea, Happy, Ocean, Summer, Nature, Love">
            <a:extLst>
              <a:ext uri="{FF2B5EF4-FFF2-40B4-BE49-F238E27FC236}">
                <a16:creationId xmlns:a16="http://schemas.microsoft.com/office/drawing/2014/main" id="{362AE023-5C64-4FDA-9A9A-82170F0E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76" y="1874373"/>
            <a:ext cx="5258996" cy="3505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354370A-2C1B-4B25-8357-44AB4FEDE090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8" name="Graphic 17" descr="Megaphone with solid fill">
              <a:extLst>
                <a:ext uri="{FF2B5EF4-FFF2-40B4-BE49-F238E27FC236}">
                  <a16:creationId xmlns:a16="http://schemas.microsoft.com/office/drawing/2014/main" id="{56088DDB-D162-415E-B074-B516DC309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ushroom with solid fill">
              <a:extLst>
                <a:ext uri="{FF2B5EF4-FFF2-40B4-BE49-F238E27FC236}">
                  <a16:creationId xmlns:a16="http://schemas.microsoft.com/office/drawing/2014/main" id="{9C337852-8127-4824-8E96-F65D7C3C2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5F85FEC-5916-4978-8884-46B311B1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0856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14AB-D197-4A54-B4D4-B4515A95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Risgiau</a:t>
            </a:r>
            <a:r>
              <a:rPr lang="en-GB" b="1" i="0" u="none" strike="noStrike" baseline="0" dirty="0"/>
              <a:t>/</a:t>
            </a:r>
            <a:r>
              <a:rPr lang="en-GB" b="1" i="0" u="none" strike="noStrike" baseline="0" dirty="0" err="1"/>
              <a:t>Heriau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1AB0E-5C9C-4545-968C-A4C0E097F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16832"/>
            <a:ext cx="7206129" cy="45363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allai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fynd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o’i</a:t>
            </a:r>
            <a:r>
              <a:rPr lang="en-GB" b="0" dirty="0">
                <a:solidFill>
                  <a:schemeClr val="tx1"/>
                </a:solidFill>
              </a:rPr>
              <a:t> le </a:t>
            </a:r>
            <a:r>
              <a:rPr lang="en-GB" b="0" dirty="0" err="1">
                <a:solidFill>
                  <a:schemeClr val="tx1"/>
                </a:solidFill>
              </a:rPr>
              <a:t>gyda’ch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hymgyrch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dros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cyfryngau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cymdeithasol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GB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tebygolrwydd</a:t>
            </a:r>
            <a:r>
              <a:rPr lang="en-GB" b="0" dirty="0">
                <a:solidFill>
                  <a:schemeClr val="tx1"/>
                </a:solidFill>
              </a:rPr>
              <a:t> ac </a:t>
            </a:r>
            <a:r>
              <a:rPr lang="en-GB" b="0" dirty="0" err="1">
                <a:solidFill>
                  <a:schemeClr val="tx1"/>
                </a:solidFill>
              </a:rPr>
              <a:t>effaith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rhywbeth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mynd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o’i</a:t>
            </a:r>
            <a:r>
              <a:rPr lang="en-GB" b="0" dirty="0">
                <a:solidFill>
                  <a:schemeClr val="tx1"/>
                </a:solidFill>
              </a:rPr>
              <a:t> le?</a:t>
            </a:r>
          </a:p>
          <a:p>
            <a:pPr marL="457200" indent="-457200">
              <a:buFont typeface="+mj-lt"/>
              <a:buAutoNum type="arabicPeriod"/>
            </a:pPr>
            <a:endParaRPr lang="en-GB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allwch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wneud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leihau’r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risg</a:t>
            </a:r>
            <a:r>
              <a:rPr lang="en-GB" b="0" dirty="0">
                <a:solidFill>
                  <a:schemeClr val="tx1"/>
                </a:solidFill>
              </a:rPr>
              <a:t>?</a:t>
            </a:r>
            <a:endParaRPr lang="en-GB" b="0" i="0" u="none" strike="noStrik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C763D-4DB7-48CB-98BF-32FD6C76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170" name="Picture 2" descr="Man Climbing on Rock Mountain">
            <a:extLst>
              <a:ext uri="{FF2B5EF4-FFF2-40B4-BE49-F238E27FC236}">
                <a16:creationId xmlns:a16="http://schemas.microsoft.com/office/drawing/2014/main" id="{91EC34B9-C59C-48ED-AF0A-033618A3E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2405543"/>
            <a:ext cx="4540601" cy="302706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DF135A-D690-4D3E-9C9D-28F30113ADEC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B990508F-E8E4-4617-9B89-7EFFDFC9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Mushroom with solid fill">
              <a:extLst>
                <a:ext uri="{FF2B5EF4-FFF2-40B4-BE49-F238E27FC236}">
                  <a16:creationId xmlns:a16="http://schemas.microsoft.com/office/drawing/2014/main" id="{8F069B9C-09D1-4488-9C7F-01B0D6086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87B856FF-CA28-49CD-AB12-29B6846D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682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17CF5-F7FF-4DDB-A2D6-EBB1D237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b="1" i="0" u="none" strike="noStrike" baseline="0" dirty="0" err="1"/>
              <a:t>Dewis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platfform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cyfryngau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cymdeithasol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5D00-1D16-45BE-9455-8BEC6B0DFD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b="0" i="0" u="none" strike="noStrike" baseline="0" dirty="0">
                <a:solidFill>
                  <a:schemeClr val="tx1"/>
                </a:solidFill>
              </a:rPr>
              <a:t>Which social media platform will you use to share your messages?</a:t>
            </a:r>
          </a:p>
          <a:p>
            <a:endParaRPr lang="en-GB" sz="2400" b="0" dirty="0">
              <a:solidFill>
                <a:schemeClr val="tx1"/>
              </a:solidFill>
            </a:endParaRPr>
          </a:p>
          <a:p>
            <a:r>
              <a:rPr lang="en-GB" sz="2400" b="0" dirty="0">
                <a:solidFill>
                  <a:schemeClr val="tx1"/>
                </a:solidFill>
              </a:rPr>
              <a:t>Which</a:t>
            </a:r>
            <a:r>
              <a:rPr lang="en-GB" sz="2400" b="0" i="0" u="none" strike="noStrike" baseline="0" dirty="0">
                <a:solidFill>
                  <a:schemeClr val="tx1"/>
                </a:solidFill>
              </a:rPr>
              <a:t> social media platform is best to reach your target audience?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A10E1-CCA3-494A-9727-B7369F0B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EB79DAB-90E4-4F14-9B31-761BB9951B41}" type="slidenum">
              <a:rPr lang="en-GB" smtClean="0">
                <a:solidFill>
                  <a:srgbClr val="3C3C41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GB">
              <a:solidFill>
                <a:srgbClr val="3C3C41"/>
              </a:solidFill>
            </a:endParaRPr>
          </a:p>
        </p:txBody>
      </p:sp>
      <p:pic>
        <p:nvPicPr>
          <p:cNvPr id="8196" name="Picture 4" descr="Photo of People Watching a Live Performance">
            <a:extLst>
              <a:ext uri="{FF2B5EF4-FFF2-40B4-BE49-F238E27FC236}">
                <a16:creationId xmlns:a16="http://schemas.microsoft.com/office/drawing/2014/main" id="{157F04F7-930F-420D-B6CC-086B60A0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6" y="1916833"/>
            <a:ext cx="5620046" cy="374669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D55E717-228E-441E-A648-B42CB96E5002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7" name="Graphic 16" descr="Megaphone with solid fill">
              <a:extLst>
                <a:ext uri="{FF2B5EF4-FFF2-40B4-BE49-F238E27FC236}">
                  <a16:creationId xmlns:a16="http://schemas.microsoft.com/office/drawing/2014/main" id="{5F48249A-5566-456D-8570-79356EA5E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Mushroom with solid fill">
              <a:extLst>
                <a:ext uri="{FF2B5EF4-FFF2-40B4-BE49-F238E27FC236}">
                  <a16:creationId xmlns:a16="http://schemas.microsoft.com/office/drawing/2014/main" id="{68F4DEB3-0777-4FDC-B17D-93AEF057D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E20114F-BE1F-4E45-81DC-9087E140145C}"/>
              </a:ext>
            </a:extLst>
          </p:cNvPr>
          <p:cNvSpPr txBox="1"/>
          <p:nvPr/>
        </p:nvSpPr>
        <p:spPr>
          <a:xfrm>
            <a:off x="6278252" y="1916833"/>
            <a:ext cx="5332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u="none" strike="noStrike" baseline="0" dirty="0"/>
              <a:t>Pa </a:t>
            </a:r>
            <a:r>
              <a:rPr lang="en-GB" sz="2400" b="0" i="0" u="none" strike="noStrike" baseline="0" dirty="0" err="1"/>
              <a:t>blatfform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cyfryngau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cymdeithasol</a:t>
            </a:r>
            <a:r>
              <a:rPr lang="en-GB" sz="2400" b="0" i="0" u="none" strike="noStrike" baseline="0" dirty="0"/>
              <a:t> y </a:t>
            </a:r>
            <a:r>
              <a:rPr lang="en-GB" sz="2400" b="0" i="0" u="none" strike="noStrike" baseline="0" dirty="0" err="1"/>
              <a:t>bydd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eich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dysgwyr</a:t>
            </a:r>
            <a:r>
              <a:rPr lang="en-GB" sz="2400" b="0" i="0" u="none" strike="noStrike" baseline="0" dirty="0"/>
              <a:t> yn </a:t>
            </a:r>
            <a:r>
              <a:rPr lang="en-GB" sz="2400" b="0" i="0" u="none" strike="noStrike" baseline="0" dirty="0" err="1"/>
              <a:t>ei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ddefnyddio</a:t>
            </a:r>
            <a:r>
              <a:rPr lang="en-GB" sz="2400" b="0" i="0" u="none" strike="noStrike" baseline="0" dirty="0"/>
              <a:t> i </a:t>
            </a:r>
            <a:r>
              <a:rPr lang="en-GB" sz="2400" b="0" i="0" u="none" strike="noStrike" baseline="0" dirty="0" err="1"/>
              <a:t>rannu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eu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negeseuon</a:t>
            </a:r>
            <a:r>
              <a:rPr lang="en-GB" sz="2400" b="0" i="0" u="none" strike="noStrike" baseline="0" dirty="0"/>
              <a:t>?</a:t>
            </a:r>
          </a:p>
          <a:p>
            <a:endParaRPr lang="en-GB" sz="2400" b="0" dirty="0">
              <a:latin typeface="+mj-lt"/>
            </a:endParaRPr>
          </a:p>
          <a:p>
            <a:pPr algn="l"/>
            <a:r>
              <a:rPr lang="en-GB" sz="2400" b="0" i="0" u="none" strike="noStrike" baseline="0" dirty="0">
                <a:latin typeface="+mj-lt"/>
              </a:rPr>
              <a:t>Pa </a:t>
            </a:r>
            <a:r>
              <a:rPr lang="en-GB" sz="2400" b="0" i="0" u="none" strike="noStrike" baseline="0" dirty="0" err="1">
                <a:latin typeface="+mj-lt"/>
              </a:rPr>
              <a:t>blatfform</a:t>
            </a:r>
            <a:r>
              <a:rPr lang="en-GB" sz="2400" dirty="0">
                <a:latin typeface="+mj-lt"/>
              </a:rPr>
              <a:t> </a:t>
            </a:r>
            <a:r>
              <a:rPr lang="en-GB" sz="2400" b="0" i="0" u="none" strike="noStrike" baseline="0" dirty="0" err="1">
                <a:latin typeface="+mj-lt"/>
              </a:rPr>
              <a:t>cyfryngau</a:t>
            </a:r>
            <a:r>
              <a:rPr lang="en-GB" sz="2400" b="0" i="0" u="none" strike="noStrike" baseline="0" dirty="0">
                <a:latin typeface="+mj-lt"/>
              </a:rPr>
              <a:t> </a:t>
            </a:r>
            <a:r>
              <a:rPr lang="en-GB" sz="2400" b="0" i="0" u="none" strike="noStrike" baseline="0" dirty="0" err="1">
                <a:latin typeface="+mj-lt"/>
              </a:rPr>
              <a:t>cymdeithasol</a:t>
            </a:r>
            <a:r>
              <a:rPr lang="en-GB" sz="2400" b="0" i="0" u="none" strike="noStrike" baseline="0" dirty="0">
                <a:latin typeface="+mj-lt"/>
              </a:rPr>
              <a:t> </a:t>
            </a:r>
            <a:r>
              <a:rPr lang="en-GB" sz="2400" b="0" i="0" u="none" strike="noStrike" baseline="0" dirty="0" err="1">
                <a:latin typeface="+mj-lt"/>
              </a:rPr>
              <a:t>sydd</a:t>
            </a:r>
            <a:r>
              <a:rPr lang="en-GB" sz="2400" b="0" i="0" u="none" strike="noStrike" baseline="0" dirty="0">
                <a:latin typeface="+mj-lt"/>
              </a:rPr>
              <a:t> </a:t>
            </a:r>
            <a:r>
              <a:rPr lang="en-GB" sz="2400" b="0" i="0" u="none" strike="noStrike" baseline="0" dirty="0" err="1">
                <a:latin typeface="+mj-lt"/>
              </a:rPr>
              <a:t>orau</a:t>
            </a:r>
            <a:r>
              <a:rPr lang="en-GB" sz="2400" b="0" i="0" u="none" strike="noStrike" baseline="0" dirty="0">
                <a:latin typeface="+mj-lt"/>
              </a:rPr>
              <a:t> i </a:t>
            </a:r>
            <a:r>
              <a:rPr lang="en-GB" sz="2400" b="0" i="0" u="none" strike="noStrike" baseline="0" dirty="0" err="1">
                <a:latin typeface="+mj-lt"/>
              </a:rPr>
              <a:t>dargedu</a:t>
            </a:r>
            <a:r>
              <a:rPr lang="en-GB" sz="2400" b="0" i="0" u="none" strike="noStrike" baseline="0" dirty="0">
                <a:latin typeface="+mj-lt"/>
              </a:rPr>
              <a:t> </a:t>
            </a:r>
            <a:r>
              <a:rPr lang="en-GB" sz="2400" b="0" i="0" u="none" strike="noStrike" baseline="0" dirty="0" err="1">
                <a:latin typeface="+mj-lt"/>
              </a:rPr>
              <a:t>eich</a:t>
            </a:r>
            <a:r>
              <a:rPr lang="en-GB" sz="2400" b="0" i="0" u="none" strike="noStrike" baseline="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c</a:t>
            </a:r>
            <a:r>
              <a:rPr lang="en-GB" sz="2400" b="0" i="0" u="none" strike="noStrike" baseline="0" dirty="0" err="1">
                <a:latin typeface="+mj-lt"/>
              </a:rPr>
              <a:t>ynulleidfa</a:t>
            </a:r>
            <a:r>
              <a:rPr lang="en-GB" sz="2400" b="0" i="0" u="none" strike="noStrike" baseline="0" dirty="0">
                <a:latin typeface="+mj-lt"/>
              </a:rPr>
              <a:t>?</a:t>
            </a:r>
            <a:endParaRPr lang="en-GB" sz="2400" dirty="0">
              <a:latin typeface="+mj-lt"/>
            </a:endParaRPr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EDA472DB-53EF-4C75-B125-DB39F38B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6926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F475-1BAB-4B9F-B5F2-AB50839B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38778"/>
            <a:ext cx="8775700" cy="1223963"/>
          </a:xfrm>
        </p:spPr>
        <p:txBody>
          <a:bodyPr/>
          <a:lstStyle/>
          <a:p>
            <a:r>
              <a:rPr lang="en-GB" b="1" i="0" u="none" strike="noStrike" baseline="0" dirty="0" err="1"/>
              <a:t>Bydd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ymgyrch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lwyddiannus</a:t>
            </a:r>
            <a:r>
              <a:rPr lang="en-GB" b="1" i="0" u="none" strike="noStrike" baseline="0" dirty="0"/>
              <a:t> yn </a:t>
            </a:r>
            <a:r>
              <a:rPr lang="en-GB" b="1" i="0" u="none" strike="noStrike" baseline="0" dirty="0" err="1"/>
              <a:t>gwneud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canlynol</a:t>
            </a:r>
            <a:r>
              <a:rPr lang="en-GB" b="1" i="0" u="none" strike="noStrike" baseline="0" dirty="0"/>
              <a:t>:</a:t>
            </a:r>
            <a:br>
              <a:rPr lang="en-GB" sz="1800" b="1" i="0" u="none" strike="noStrike" baseline="0" dirty="0">
                <a:solidFill>
                  <a:srgbClr val="585757"/>
                </a:solidFill>
                <a:latin typeface="Gotham-Bold"/>
              </a:rPr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25AE9-E593-412C-A0C2-7EEAEA076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85" y="1916833"/>
            <a:ext cx="55584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b="0" dirty="0">
                <a:solidFill>
                  <a:schemeClr val="tx1"/>
                </a:solidFill>
              </a:rPr>
              <a:t>Dal </a:t>
            </a:r>
            <a:r>
              <a:rPr lang="en-GB" sz="2400" b="0" dirty="0" err="1">
                <a:solidFill>
                  <a:schemeClr val="tx1"/>
                </a:solidFill>
              </a:rPr>
              <a:t>sylw</a:t>
            </a:r>
            <a:endParaRPr lang="en-GB" sz="24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12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dirty="0">
                <a:solidFill>
                  <a:schemeClr val="tx1"/>
                </a:solidFill>
              </a:rPr>
              <a:t>Bod yn </a:t>
            </a:r>
            <a:r>
              <a:rPr lang="en-GB" sz="2400" b="0" dirty="0" err="1">
                <a:solidFill>
                  <a:schemeClr val="tx1"/>
                </a:solidFill>
              </a:rPr>
              <a:t>ddeniadol</a:t>
            </a:r>
            <a:endParaRPr lang="en-GB" sz="24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12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dirty="0" err="1">
                <a:solidFill>
                  <a:schemeClr val="tx1"/>
                </a:solidFill>
              </a:rPr>
              <a:t>Cynnig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rhywbeth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newydd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syniad</a:t>
            </a:r>
            <a:r>
              <a:rPr lang="en-GB" sz="2400" b="0" dirty="0">
                <a:solidFill>
                  <a:schemeClr val="tx1"/>
                </a:solidFill>
              </a:rPr>
              <a:t>/</a:t>
            </a:r>
            <a:r>
              <a:rPr lang="en-GB" sz="2400" b="0" dirty="0" err="1">
                <a:solidFill>
                  <a:schemeClr val="tx1"/>
                </a:solidFill>
              </a:rPr>
              <a:t>golwg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newydd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bwnc</a:t>
            </a:r>
            <a:endParaRPr lang="en-GB" sz="24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12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dirty="0">
                <a:solidFill>
                  <a:schemeClr val="tx1"/>
                </a:solidFill>
              </a:rPr>
              <a:t>Bod yn </a:t>
            </a:r>
            <a:r>
              <a:rPr lang="en-GB" sz="2400" b="0" dirty="0" err="1">
                <a:solidFill>
                  <a:schemeClr val="tx1"/>
                </a:solidFill>
              </a:rPr>
              <a:t>llawn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cyffro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neu’n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ddifyr</a:t>
            </a:r>
            <a:endParaRPr lang="en-GB" sz="24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12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dirty="0" err="1">
                <a:solidFill>
                  <a:schemeClr val="tx1"/>
                </a:solidFill>
              </a:rPr>
              <a:t>Cyflawni’r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amcanion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nodwyd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ar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dechrau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EDE52-737A-48C9-AA44-580870DEA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7032" y="1916833"/>
            <a:ext cx="6023263" cy="4525963"/>
          </a:xfrm>
        </p:spPr>
        <p:txBody>
          <a:bodyPr/>
          <a:lstStyle/>
          <a:p>
            <a:r>
              <a:rPr lang="en-GB" sz="2400" dirty="0"/>
              <a:t>Sut </a:t>
            </a:r>
            <a:r>
              <a:rPr lang="en-GB" sz="2400" dirty="0" err="1"/>
              <a:t>byddwch</a:t>
            </a:r>
            <a:r>
              <a:rPr lang="en-GB" sz="2400" dirty="0"/>
              <a:t> </a:t>
            </a:r>
            <a:r>
              <a:rPr lang="en-GB" sz="2400" dirty="0" err="1"/>
              <a:t>chi’n</a:t>
            </a:r>
            <a:r>
              <a:rPr lang="en-GB" sz="2400" dirty="0"/>
              <a:t> </a:t>
            </a:r>
            <a:r>
              <a:rPr lang="en-GB" sz="2400" dirty="0" err="1"/>
              <a:t>sicrhau</a:t>
            </a:r>
            <a:r>
              <a:rPr lang="en-GB" sz="2400" dirty="0"/>
              <a:t> bod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ymgyrch</a:t>
            </a:r>
            <a:r>
              <a:rPr lang="en-GB" sz="2400" dirty="0"/>
              <a:t> yn </a:t>
            </a:r>
            <a:r>
              <a:rPr lang="en-GB" sz="2400" dirty="0" err="1"/>
              <a:t>bodloni’r</a:t>
            </a:r>
            <a:r>
              <a:rPr lang="en-GB" sz="2400" dirty="0"/>
              <a:t> </a:t>
            </a:r>
            <a:r>
              <a:rPr lang="en-GB" sz="2400" dirty="0" err="1"/>
              <a:t>meini</a:t>
            </a:r>
            <a:r>
              <a:rPr lang="en-GB" sz="2400" dirty="0"/>
              <a:t> </a:t>
            </a:r>
            <a:r>
              <a:rPr lang="en-GB" sz="2400" dirty="0" err="1"/>
              <a:t>prawf</a:t>
            </a:r>
            <a:r>
              <a:rPr lang="en-GB" sz="2400" dirty="0"/>
              <a:t> </a:t>
            </a:r>
            <a:r>
              <a:rPr lang="en-GB" sz="2400" dirty="0" err="1"/>
              <a:t>yma</a:t>
            </a:r>
            <a:r>
              <a:rPr lang="en-GB" sz="2400" dirty="0"/>
              <a:t>?</a:t>
            </a:r>
            <a:endParaRPr lang="en-GB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A78C6-4A86-49E7-8D46-44CEBD40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13</a:t>
            </a:fld>
            <a:endParaRPr lang="en-GB" dirty="0">
              <a:solidFill>
                <a:srgbClr val="3C3C41"/>
              </a:solidFill>
            </a:endParaRPr>
          </a:p>
        </p:txBody>
      </p:sp>
      <p:pic>
        <p:nvPicPr>
          <p:cNvPr id="9220" name="Picture 4" descr="White Bubble Illustration">
            <a:extLst>
              <a:ext uri="{FF2B5EF4-FFF2-40B4-BE49-F238E27FC236}">
                <a16:creationId xmlns:a16="http://schemas.microsoft.com/office/drawing/2014/main" id="{7358567D-872C-470B-A04D-8D5098510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95" y="2783479"/>
            <a:ext cx="4831405" cy="321250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B30CC8A-C4A6-4E00-A6DC-D3FFB6B21BE0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6" name="Graphic 15" descr="Megaphone with solid fill">
              <a:extLst>
                <a:ext uri="{FF2B5EF4-FFF2-40B4-BE49-F238E27FC236}">
                  <a16:creationId xmlns:a16="http://schemas.microsoft.com/office/drawing/2014/main" id="{1415C023-6CE4-4FEA-9B9F-EECBBBB27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ushroom with solid fill">
              <a:extLst>
                <a:ext uri="{FF2B5EF4-FFF2-40B4-BE49-F238E27FC236}">
                  <a16:creationId xmlns:a16="http://schemas.microsoft.com/office/drawing/2014/main" id="{CFA61F7F-1E59-4053-A0C8-F66BA5DCC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CC703DF-510A-4152-A778-3661FE9B0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272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7AE9-E7AD-4F44-BD2C-169312B35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Tôn</a:t>
            </a:r>
            <a:r>
              <a:rPr lang="en-GB" b="1" i="0" u="none" strike="noStrike" baseline="0" dirty="0"/>
              <a:t> – Sut </a:t>
            </a:r>
            <a:r>
              <a:rPr lang="en-GB" b="1" i="0" u="none" strike="noStrike" baseline="0" dirty="0" err="1"/>
              <a:t>bydd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gynulleidfa’n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ymateb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i’r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ymgyrch</a:t>
            </a:r>
            <a:r>
              <a:rPr lang="en-GB" b="1" i="0" u="none" strike="noStrike" baseline="0" dirty="0"/>
              <a:t>?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49B95-F8B6-42ED-8A52-4D66AB2BB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436" y="2176989"/>
            <a:ext cx="5558400" cy="4525963"/>
          </a:xfrm>
        </p:spPr>
        <p:txBody>
          <a:bodyPr/>
          <a:lstStyle/>
          <a:p>
            <a:pPr marL="180975" indent="-180975"/>
            <a:r>
              <a:rPr lang="en-GB" sz="2400" b="1" i="0" u="none" strike="noStrike" baseline="0" dirty="0">
                <a:solidFill>
                  <a:schemeClr val="tx1"/>
                </a:solidFill>
              </a:rPr>
              <a:t>• </a:t>
            </a:r>
            <a:r>
              <a:rPr lang="en-GB" sz="2400" dirty="0" err="1">
                <a:solidFill>
                  <a:schemeClr val="tx1"/>
                </a:solidFill>
              </a:rPr>
              <a:t>Dramatig</a:t>
            </a:r>
            <a:r>
              <a:rPr lang="en-GB" sz="2400" b="0" dirty="0">
                <a:solidFill>
                  <a:schemeClr val="tx1"/>
                </a:solidFill>
              </a:rPr>
              <a:t> – yn </a:t>
            </a:r>
            <a:r>
              <a:rPr lang="en-GB" sz="2400" b="0" dirty="0" err="1">
                <a:solidFill>
                  <a:schemeClr val="tx1"/>
                </a:solidFill>
              </a:rPr>
              <a:t>effeithio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ar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gynulleidfa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emosiynol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</a:p>
          <a:p>
            <a:pPr marL="180975" indent="-180975"/>
            <a:endParaRPr lang="en-GB" sz="500" b="0" dirty="0">
              <a:solidFill>
                <a:schemeClr val="tx1"/>
              </a:solidFill>
            </a:endParaRPr>
          </a:p>
          <a:p>
            <a:pPr marL="180975" indent="-180975"/>
            <a:r>
              <a:rPr lang="en-GB" sz="2400" dirty="0">
                <a:solidFill>
                  <a:schemeClr val="tx1"/>
                </a:solidFill>
              </a:rPr>
              <a:t>• </a:t>
            </a:r>
            <a:r>
              <a:rPr lang="en-GB" sz="2400" dirty="0" err="1">
                <a:solidFill>
                  <a:schemeClr val="tx1"/>
                </a:solidFill>
              </a:rPr>
              <a:t>Addysgiadol</a:t>
            </a:r>
            <a:r>
              <a:rPr lang="en-GB" sz="2400" b="0" dirty="0">
                <a:solidFill>
                  <a:schemeClr val="tx1"/>
                </a:solidFill>
              </a:rPr>
              <a:t> – </a:t>
            </a:r>
            <a:r>
              <a:rPr lang="en-GB" sz="2400" b="0" dirty="0" err="1">
                <a:solidFill>
                  <a:schemeClr val="tx1"/>
                </a:solidFill>
              </a:rPr>
              <a:t>ffeithiol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clir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chryno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</a:p>
          <a:p>
            <a:pPr marL="180975" indent="-180975"/>
            <a:endParaRPr lang="en-GB" sz="500" b="0" dirty="0">
              <a:solidFill>
                <a:schemeClr val="tx1"/>
              </a:solidFill>
            </a:endParaRPr>
          </a:p>
          <a:p>
            <a:pPr marL="180975" indent="-180975"/>
            <a:r>
              <a:rPr lang="en-GB" sz="2400" dirty="0">
                <a:solidFill>
                  <a:schemeClr val="tx1"/>
                </a:solidFill>
              </a:rPr>
              <a:t>• </a:t>
            </a:r>
            <a:r>
              <a:rPr lang="en-GB" sz="2400" dirty="0" err="1">
                <a:solidFill>
                  <a:schemeClr val="tx1"/>
                </a:solidFill>
              </a:rPr>
              <a:t>Sgyrsiol</a:t>
            </a:r>
            <a:r>
              <a:rPr lang="en-GB" sz="2400" b="0" dirty="0">
                <a:solidFill>
                  <a:schemeClr val="tx1"/>
                </a:solidFill>
              </a:rPr>
              <a:t> – </a:t>
            </a:r>
            <a:r>
              <a:rPr lang="en-GB" sz="2400" b="0" dirty="0" err="1">
                <a:solidFill>
                  <a:schemeClr val="tx1"/>
                </a:solidFill>
              </a:rPr>
              <a:t>hamddenol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gonest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fel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bod yn </a:t>
            </a:r>
            <a:r>
              <a:rPr lang="en-GB" sz="2400" b="0" dirty="0" err="1">
                <a:solidFill>
                  <a:schemeClr val="tx1"/>
                </a:solidFill>
              </a:rPr>
              <a:t>siarad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rhywun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rydych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ei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adnabod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eisoes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</a:p>
          <a:p>
            <a:pPr marL="180975" indent="-180975"/>
            <a:endParaRPr lang="en-GB" sz="500" b="0" dirty="0">
              <a:solidFill>
                <a:schemeClr val="tx1"/>
              </a:solidFill>
            </a:endParaRPr>
          </a:p>
          <a:p>
            <a:pPr marL="180975" indent="-180975"/>
            <a:r>
              <a:rPr lang="en-GB" sz="2400" dirty="0">
                <a:solidFill>
                  <a:schemeClr val="tx1"/>
                </a:solidFill>
              </a:rPr>
              <a:t>• Pendant</a:t>
            </a:r>
            <a:r>
              <a:rPr lang="en-GB" sz="2400" b="0" dirty="0">
                <a:solidFill>
                  <a:schemeClr val="tx1"/>
                </a:solidFill>
              </a:rPr>
              <a:t> – yn </a:t>
            </a:r>
            <a:r>
              <a:rPr lang="en-GB" sz="2400" b="0" dirty="0" err="1">
                <a:solidFill>
                  <a:schemeClr val="tx1"/>
                </a:solidFill>
              </a:rPr>
              <a:t>dwyn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perswad</a:t>
            </a:r>
            <a:r>
              <a:rPr lang="en-GB" sz="2400" b="0" dirty="0">
                <a:solidFill>
                  <a:schemeClr val="tx1"/>
                </a:solidFill>
              </a:rPr>
              <a:t> ac yn </a:t>
            </a:r>
            <a:r>
              <a:rPr lang="en-GB" sz="2400" b="0" dirty="0" err="1">
                <a:solidFill>
                  <a:schemeClr val="tx1"/>
                </a:solidFill>
              </a:rPr>
              <a:t>annog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gynulleidfa</a:t>
            </a:r>
            <a:r>
              <a:rPr lang="en-GB" sz="2400" b="0" dirty="0">
                <a:solidFill>
                  <a:schemeClr val="tx1"/>
                </a:solidFill>
              </a:rPr>
              <a:t> i </a:t>
            </a:r>
            <a:r>
              <a:rPr lang="en-GB" sz="2400" b="0" dirty="0" err="1">
                <a:solidFill>
                  <a:schemeClr val="tx1"/>
                </a:solidFill>
              </a:rPr>
              <a:t>weithredu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</a:p>
          <a:p>
            <a:pPr marL="180975" indent="-180975"/>
            <a:endParaRPr lang="en-GB" sz="500" b="0" dirty="0">
              <a:solidFill>
                <a:schemeClr val="tx1"/>
              </a:solidFill>
            </a:endParaRPr>
          </a:p>
          <a:p>
            <a:pPr marL="180975" indent="-180975"/>
            <a:r>
              <a:rPr lang="en-GB" sz="2400" dirty="0">
                <a:solidFill>
                  <a:schemeClr val="tx1"/>
                </a:solidFill>
              </a:rPr>
              <a:t>• </a:t>
            </a:r>
            <a:r>
              <a:rPr lang="en-GB" sz="2400" dirty="0" err="1">
                <a:solidFill>
                  <a:schemeClr val="tx1"/>
                </a:solidFill>
              </a:rPr>
              <a:t>Doniol</a:t>
            </a:r>
            <a:r>
              <a:rPr lang="en-GB" sz="2400" b="0" dirty="0">
                <a:solidFill>
                  <a:schemeClr val="tx1"/>
                </a:solidFill>
              </a:rPr>
              <a:t> – yn </a:t>
            </a:r>
            <a:r>
              <a:rPr lang="en-GB" sz="2400" b="0" dirty="0" err="1">
                <a:solidFill>
                  <a:schemeClr val="tx1"/>
                </a:solidFill>
              </a:rPr>
              <a:t>gwneud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i’r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gynulleidfa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chwerthin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wenu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FFD14-5A4F-40FD-957C-5F3F4AD91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9737" y="2175017"/>
            <a:ext cx="5961827" cy="4525963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Ciwt</a:t>
            </a:r>
            <a:r>
              <a:rPr lang="en-GB" sz="2400" dirty="0">
                <a:solidFill>
                  <a:schemeClr val="tx1"/>
                </a:solidFill>
              </a:rPr>
              <a:t>/</a:t>
            </a:r>
            <a:r>
              <a:rPr lang="en-GB" sz="2400" dirty="0" err="1">
                <a:solidFill>
                  <a:schemeClr val="tx1"/>
                </a:solidFill>
              </a:rPr>
              <a:t>gwneud</a:t>
            </a:r>
            <a:r>
              <a:rPr lang="en-GB" sz="2400" dirty="0">
                <a:solidFill>
                  <a:schemeClr val="tx1"/>
                </a:solidFill>
              </a:rPr>
              <a:t> i </a:t>
            </a:r>
            <a:r>
              <a:rPr lang="en-GB" sz="2400" dirty="0" err="1">
                <a:solidFill>
                  <a:schemeClr val="tx1"/>
                </a:solidFill>
              </a:rPr>
              <a:t>rywun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deimlo’n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dda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b="0" dirty="0">
                <a:solidFill>
                  <a:schemeClr val="tx1"/>
                </a:solidFill>
              </a:rPr>
              <a:t>- </a:t>
            </a:r>
            <a:r>
              <a:rPr lang="en-GB" sz="2400" b="0" dirty="0" err="1">
                <a:solidFill>
                  <a:schemeClr val="tx1"/>
                </a:solidFill>
              </a:rPr>
              <a:t>rhywbeth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sy’n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gwneud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i’r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gynulleidfa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fynd</a:t>
            </a:r>
            <a:r>
              <a:rPr lang="en-GB" sz="2400" b="0" dirty="0">
                <a:solidFill>
                  <a:schemeClr val="tx1"/>
                </a:solidFill>
              </a:rPr>
              <a:t> “</a:t>
            </a:r>
            <a:r>
              <a:rPr lang="en-GB" sz="2400" b="0" dirty="0" err="1">
                <a:solidFill>
                  <a:schemeClr val="tx1"/>
                </a:solidFill>
              </a:rPr>
              <a:t>owww</a:t>
            </a:r>
            <a:r>
              <a:rPr lang="en-GB" sz="2400" b="0" dirty="0">
                <a:solidFill>
                  <a:schemeClr val="tx1"/>
                </a:solidFill>
              </a:rPr>
              <a:t>!”.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GB" sz="500" b="0" dirty="0">
              <a:solidFill>
                <a:schemeClr val="tx1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Difyr</a:t>
            </a:r>
            <a:r>
              <a:rPr lang="en-GB" sz="2400" b="0" dirty="0">
                <a:solidFill>
                  <a:schemeClr val="tx1"/>
                </a:solidFill>
              </a:rPr>
              <a:t> – </a:t>
            </a:r>
            <a:r>
              <a:rPr lang="en-GB" sz="2400" b="0" dirty="0" err="1">
                <a:solidFill>
                  <a:schemeClr val="tx1"/>
                </a:solidFill>
              </a:rPr>
              <a:t>ceisiwch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rhoi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gwybodaeth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diddanu</a:t>
            </a:r>
            <a:r>
              <a:rPr lang="en-GB" sz="2400" b="0" dirty="0">
                <a:solidFill>
                  <a:schemeClr val="tx1"/>
                </a:solidFill>
              </a:rPr>
              <a:t>. </a:t>
            </a:r>
            <a:r>
              <a:rPr lang="en-GB" sz="2400" b="0" dirty="0" err="1">
                <a:solidFill>
                  <a:schemeClr val="tx1"/>
                </a:solidFill>
              </a:rPr>
              <a:t>Dychmygu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bod yn </a:t>
            </a:r>
            <a:r>
              <a:rPr lang="en-GB" sz="2400" b="0" dirty="0" err="1">
                <a:solidFill>
                  <a:schemeClr val="tx1"/>
                </a:solidFill>
              </a:rPr>
              <a:t>gyflwynwyr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Heno</a:t>
            </a:r>
            <a:r>
              <a:rPr lang="en-GB" sz="2400" b="0" dirty="0">
                <a:solidFill>
                  <a:schemeClr val="tx1"/>
                </a:solidFill>
              </a:rPr>
              <a:t>, S4C.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GB" sz="500" b="0" dirty="0">
              <a:solidFill>
                <a:schemeClr val="tx1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Ysbrydoledig</a:t>
            </a:r>
            <a:r>
              <a:rPr lang="en-GB" sz="2400" b="0" dirty="0">
                <a:solidFill>
                  <a:schemeClr val="tx1"/>
                </a:solidFill>
              </a:rPr>
              <a:t> - yn </a:t>
            </a:r>
            <a:r>
              <a:rPr lang="en-GB" sz="2400" b="0" dirty="0" err="1">
                <a:solidFill>
                  <a:schemeClr val="tx1"/>
                </a:solidFill>
              </a:rPr>
              <a:t>defnyddio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ysbrydoliaeth</a:t>
            </a:r>
            <a:r>
              <a:rPr lang="en-GB" sz="2400" b="0" dirty="0">
                <a:solidFill>
                  <a:schemeClr val="tx1"/>
                </a:solidFill>
              </a:rPr>
              <a:t> ac </a:t>
            </a:r>
            <a:r>
              <a:rPr lang="en-GB" sz="2400" b="0" dirty="0" err="1">
                <a:solidFill>
                  <a:schemeClr val="tx1"/>
                </a:solidFill>
              </a:rPr>
              <a:t>iaith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ysgogol</a:t>
            </a:r>
            <a:r>
              <a:rPr lang="en-GB" sz="2400" b="0" dirty="0">
                <a:solidFill>
                  <a:schemeClr val="tx1"/>
                </a:solidFill>
              </a:rPr>
              <a:t> i </a:t>
            </a:r>
            <a:r>
              <a:rPr lang="en-GB" sz="2400" b="0" dirty="0" err="1">
                <a:solidFill>
                  <a:schemeClr val="tx1"/>
                </a:solidFill>
              </a:rPr>
              <a:t>ysgogi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camau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gweithredu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B4306-0A93-4765-8122-D2EA46CE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14</a:t>
            </a:fld>
            <a:endParaRPr lang="en-GB" dirty="0">
              <a:solidFill>
                <a:srgbClr val="3C3C41"/>
              </a:solidFill>
            </a:endParaRPr>
          </a:p>
        </p:txBody>
      </p:sp>
      <p:pic>
        <p:nvPicPr>
          <p:cNvPr id="7" name="Graphic 6" descr="Drama outline">
            <a:extLst>
              <a:ext uri="{FF2B5EF4-FFF2-40B4-BE49-F238E27FC236}">
                <a16:creationId xmlns:a16="http://schemas.microsoft.com/office/drawing/2014/main" id="{A182B41B-662F-42EB-B61C-C6C3CADC5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4283" y="571250"/>
            <a:ext cx="1472005" cy="14720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0E5E-26BB-4BB3-B92F-B8D35FAF3D5F}"/>
              </a:ext>
            </a:extLst>
          </p:cNvPr>
          <p:cNvGrpSpPr/>
          <p:nvPr/>
        </p:nvGrpSpPr>
        <p:grpSpPr>
          <a:xfrm>
            <a:off x="10138469" y="6164132"/>
            <a:ext cx="1479790" cy="746256"/>
            <a:chOff x="10138469" y="5995988"/>
            <a:chExt cx="1825214" cy="914400"/>
          </a:xfrm>
        </p:grpSpPr>
        <p:pic>
          <p:nvPicPr>
            <p:cNvPr id="15" name="Graphic 14" descr="Megaphone with solid fill">
              <a:extLst>
                <a:ext uri="{FF2B5EF4-FFF2-40B4-BE49-F238E27FC236}">
                  <a16:creationId xmlns:a16="http://schemas.microsoft.com/office/drawing/2014/main" id="{07D7880D-B79A-4A43-95CC-D46D3A97F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ushroom with solid fill">
              <a:extLst>
                <a:ext uri="{FF2B5EF4-FFF2-40B4-BE49-F238E27FC236}">
                  <a16:creationId xmlns:a16="http://schemas.microsoft.com/office/drawing/2014/main" id="{ED496690-A53B-4BBA-ABD3-DA4E5E51F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40DD1DA3-95CF-4C9E-9F9E-127A91E5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5519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07DA-3966-4D06-ABF7-EC98D48C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Drafftio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postiadau</a:t>
            </a:r>
            <a:r>
              <a:rPr lang="en-GB" b="1" i="0" u="none" strike="noStrike" baseline="0" dirty="0"/>
              <a:t> </a:t>
            </a:r>
            <a:r>
              <a:rPr lang="en-GB" sz="4800" dirty="0"/>
              <a:t>- </a:t>
            </a:r>
            <a:r>
              <a:rPr lang="en-GB" b="1" i="0" u="none" strike="noStrike" baseline="0" dirty="0" err="1"/>
              <a:t>arddulliau</a:t>
            </a:r>
            <a:r>
              <a:rPr lang="en-GB" b="1" i="0" u="none" strike="noStrike" baseline="0" dirty="0"/>
              <a:t> a </a:t>
            </a:r>
            <a:r>
              <a:rPr lang="en-GB" b="1" i="0" u="none" strike="noStrike" baseline="0" dirty="0" err="1"/>
              <a:t>thechnegau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gweledol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E45AD-9C87-4F2B-8887-E4A19613C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799" y="1916833"/>
            <a:ext cx="7249161" cy="4525963"/>
          </a:xfrm>
        </p:spPr>
        <p:txBody>
          <a:bodyPr/>
          <a:lstStyle/>
          <a:p>
            <a:r>
              <a:rPr lang="en-GB" sz="2400" dirty="0" err="1"/>
              <a:t>Gallwch</a:t>
            </a:r>
            <a:r>
              <a:rPr lang="en-GB" sz="2400" dirty="0"/>
              <a:t> </a:t>
            </a:r>
            <a:r>
              <a:rPr lang="en-GB" sz="2400" dirty="0" err="1"/>
              <a:t>gynnwys</a:t>
            </a:r>
            <a:r>
              <a:rPr lang="en-GB" sz="2400" dirty="0"/>
              <a:t> y </a:t>
            </a:r>
            <a:r>
              <a:rPr lang="en-GB" sz="2400" dirty="0" err="1"/>
              <a:t>canlynol</a:t>
            </a:r>
            <a:r>
              <a:rPr lang="en-GB" sz="2400" dirty="0"/>
              <a:t>:</a:t>
            </a:r>
          </a:p>
          <a:p>
            <a:endParaRPr lang="en-GB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Ffotograffau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ffilmiau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darluniau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5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Cynrychiolaeth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weledol</a:t>
            </a:r>
            <a:r>
              <a:rPr lang="en-GB" sz="2400" b="0" dirty="0">
                <a:solidFill>
                  <a:schemeClr val="tx1"/>
                </a:solidFill>
              </a:rPr>
              <a:t> o </a:t>
            </a:r>
            <a:r>
              <a:rPr lang="en-GB" sz="2400" b="0" dirty="0" err="1">
                <a:solidFill>
                  <a:schemeClr val="tx1"/>
                </a:solidFill>
              </a:rPr>
              <a:t>wybodaeth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ddata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gwyddonol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5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Dyfyniadau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gyfweliadau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gweledol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gyda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phobl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arbenigwyr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5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Fideo</a:t>
            </a:r>
            <a:r>
              <a:rPr lang="en-GB" sz="2400" b="0" dirty="0">
                <a:solidFill>
                  <a:schemeClr val="tx1"/>
                </a:solidFill>
              </a:rPr>
              <a:t> o </a:t>
            </a:r>
            <a:r>
              <a:rPr lang="en-GB" sz="2400" b="0" dirty="0" err="1">
                <a:solidFill>
                  <a:schemeClr val="tx1"/>
                </a:solidFill>
              </a:rPr>
              <a:t>berson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enwog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ddylanwadwr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sgwrsio</a:t>
            </a:r>
            <a:r>
              <a:rPr lang="en-GB" sz="2400" b="0" dirty="0">
                <a:solidFill>
                  <a:schemeClr val="tx1"/>
                </a:solidFill>
              </a:rPr>
              <a:t> am y </a:t>
            </a:r>
            <a:r>
              <a:rPr lang="en-GB" sz="2400" b="0" dirty="0" err="1">
                <a:solidFill>
                  <a:schemeClr val="tx1"/>
                </a:solidFill>
              </a:rPr>
              <a:t>neges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allweddol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5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Animeiddiad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C8DD8-69F5-4A58-AF1A-F9807ACC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15</a:t>
            </a:fld>
            <a:endParaRPr lang="en-GB" dirty="0">
              <a:solidFill>
                <a:srgbClr val="3C3C41"/>
              </a:solidFill>
            </a:endParaRPr>
          </a:p>
        </p:txBody>
      </p:sp>
      <p:pic>
        <p:nvPicPr>
          <p:cNvPr id="10244" name="Picture 4" descr="Arrow, Business, Financial, Graph, Performance">
            <a:extLst>
              <a:ext uri="{FF2B5EF4-FFF2-40B4-BE49-F238E27FC236}">
                <a16:creationId xmlns:a16="http://schemas.microsoft.com/office/drawing/2014/main" id="{38F7E68F-8C96-403A-9A49-CC162990A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14" y="4614222"/>
            <a:ext cx="4280348" cy="226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Waste, Beach, Bottle, Sand, Sea, Trash, Danger, Coast">
            <a:extLst>
              <a:ext uri="{FF2B5EF4-FFF2-40B4-BE49-F238E27FC236}">
                <a16:creationId xmlns:a16="http://schemas.microsoft.com/office/drawing/2014/main" id="{A30FBBD8-E583-4D9D-83D2-25F0F289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843" y="1911405"/>
            <a:ext cx="3402614" cy="226840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2093921-0C70-4F26-9926-B7E2CE2F9247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6" name="Graphic 15" descr="Megaphone with solid fill">
              <a:extLst>
                <a:ext uri="{FF2B5EF4-FFF2-40B4-BE49-F238E27FC236}">
                  <a16:creationId xmlns:a16="http://schemas.microsoft.com/office/drawing/2014/main" id="{8F9473D5-8239-4E04-86E9-246287261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ushroom with solid fill">
              <a:extLst>
                <a:ext uri="{FF2B5EF4-FFF2-40B4-BE49-F238E27FC236}">
                  <a16:creationId xmlns:a16="http://schemas.microsoft.com/office/drawing/2014/main" id="{26609FE8-7CC7-4F18-8466-FB267383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A0CD35-3C2A-4D45-8BCA-0F42AF4A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9030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73DF-D97C-4CFD-BA6D-19E4437A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Drafftio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postiadau</a:t>
            </a:r>
            <a:r>
              <a:rPr lang="en-GB" b="1" i="0" u="none" strike="noStrike" baseline="0" dirty="0"/>
              <a:t> </a:t>
            </a:r>
            <a:r>
              <a:rPr lang="en-GB" dirty="0"/>
              <a:t>- </a:t>
            </a:r>
            <a:r>
              <a:rPr lang="en-GB" b="1" i="0" u="none" strike="noStrike" baseline="0" dirty="0" err="1"/>
              <a:t>Llunio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sgript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gyfer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postiadau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cyfryngau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cymdeithasol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B2D6-0051-4771-B299-3C50FC284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700" y="1887538"/>
            <a:ext cx="5850501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 err="1">
                <a:solidFill>
                  <a:schemeClr val="tx1"/>
                </a:solidFill>
              </a:rPr>
              <a:t>Dechreuwch</a:t>
            </a:r>
            <a:r>
              <a:rPr lang="fr-FR" sz="2400" b="0" dirty="0">
                <a:solidFill>
                  <a:schemeClr val="tx1"/>
                </a:solidFill>
              </a:rPr>
              <a:t> </a:t>
            </a:r>
            <a:r>
              <a:rPr lang="fr-FR" sz="2400" b="0" dirty="0" err="1">
                <a:solidFill>
                  <a:schemeClr val="tx1"/>
                </a:solidFill>
              </a:rPr>
              <a:t>eich</a:t>
            </a:r>
            <a:r>
              <a:rPr lang="fr-FR" sz="2400" b="0" dirty="0">
                <a:solidFill>
                  <a:schemeClr val="tx1"/>
                </a:solidFill>
              </a:rPr>
              <a:t> post </a:t>
            </a:r>
            <a:r>
              <a:rPr lang="fr-FR" sz="2400" b="0" dirty="0" err="1">
                <a:solidFill>
                  <a:schemeClr val="tx1"/>
                </a:solidFill>
              </a:rPr>
              <a:t>gyda</a:t>
            </a:r>
            <a:r>
              <a:rPr lang="fr-FR" sz="2400" b="0" dirty="0">
                <a:solidFill>
                  <a:schemeClr val="tx1"/>
                </a:solidFill>
              </a:rPr>
              <a:t> </a:t>
            </a:r>
            <a:r>
              <a:rPr lang="fr-FR" sz="2400" b="0" dirty="0" err="1">
                <a:solidFill>
                  <a:schemeClr val="tx1"/>
                </a:solidFill>
              </a:rPr>
              <a:t>phennawd</a:t>
            </a:r>
            <a:endParaRPr lang="fr-FR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i="0" u="none" strike="noStrike" baseline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 </a:t>
            </a:r>
            <a:r>
              <a:rPr lang="en-GB" sz="2400" b="0" dirty="0" err="1">
                <a:solidFill>
                  <a:schemeClr val="tx1"/>
                </a:solidFill>
              </a:rPr>
              <a:t>yw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post </a:t>
            </a:r>
            <a:r>
              <a:rPr lang="en-GB" sz="2400" b="0" dirty="0" err="1">
                <a:solidFill>
                  <a:schemeClr val="tx1"/>
                </a:solidFill>
              </a:rPr>
              <a:t>angen</a:t>
            </a:r>
            <a:r>
              <a:rPr lang="en-GB" sz="2400" b="0" dirty="0">
                <a:solidFill>
                  <a:schemeClr val="tx1"/>
                </a:solidFill>
              </a:rPr>
              <a:t> ail </a:t>
            </a:r>
            <a:r>
              <a:rPr lang="en-GB" sz="2400" b="0" dirty="0" err="1">
                <a:solidFill>
                  <a:schemeClr val="tx1"/>
                </a:solidFill>
              </a:rPr>
              <a:t>bennawd</a:t>
            </a:r>
            <a:r>
              <a:rPr lang="en-GB" sz="2400" b="0" dirty="0">
                <a:solidFill>
                  <a:schemeClr val="tx1"/>
                </a:solidFill>
              </a:rPr>
              <a:t> i </a:t>
            </a:r>
            <a:r>
              <a:rPr lang="en-GB" sz="2400" b="0" dirty="0" err="1">
                <a:solidFill>
                  <a:schemeClr val="tx1"/>
                </a:solidFill>
              </a:rPr>
              <a:t>rhoi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gwell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syniad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i’r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gynulleidfa</a:t>
            </a:r>
            <a:r>
              <a:rPr lang="en-GB" sz="2400" b="0" dirty="0">
                <a:solidFill>
                  <a:schemeClr val="tx1"/>
                </a:solidFill>
              </a:rPr>
              <a:t> am y </a:t>
            </a:r>
            <a:r>
              <a:rPr lang="en-GB" sz="2400" b="0" dirty="0" err="1">
                <a:solidFill>
                  <a:schemeClr val="tx1"/>
                </a:solidFill>
              </a:rPr>
              <a:t>cynnwys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Bydd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tagio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unigolyn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sefydliad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unrhyw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endid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sydd</a:t>
            </a:r>
            <a:r>
              <a:rPr lang="en-GB" sz="2400" b="0" dirty="0">
                <a:solidFill>
                  <a:schemeClr val="tx1"/>
                </a:solidFill>
              </a:rPr>
              <a:t> â </a:t>
            </a:r>
            <a:r>
              <a:rPr lang="en-GB" sz="2400" b="0" dirty="0" err="1">
                <a:solidFill>
                  <a:schemeClr val="tx1"/>
                </a:solidFill>
              </a:rPr>
              <a:t>phroffil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cymdeithasol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sy’n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cefnogi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neges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caniat</a:t>
            </a:r>
            <a:r>
              <a:rPr lang="cy-GB" sz="2400" b="0" dirty="0">
                <a:solidFill>
                  <a:schemeClr val="tx1"/>
                </a:solidFill>
              </a:rPr>
              <a:t>á</a:t>
            </a:r>
            <a:r>
              <a:rPr lang="en-GB" sz="2400" b="0" dirty="0">
                <a:solidFill>
                  <a:schemeClr val="tx1"/>
                </a:solidFill>
              </a:rPr>
              <a:t>u i chi </a:t>
            </a:r>
            <a:r>
              <a:rPr lang="en-GB" sz="2400" b="0" dirty="0" err="1">
                <a:solidFill>
                  <a:schemeClr val="tx1"/>
                </a:solidFill>
              </a:rPr>
              <a:t>ymgysylltu</a:t>
            </a:r>
            <a:r>
              <a:rPr lang="en-GB" sz="2400" b="0" dirty="0">
                <a:solidFill>
                  <a:schemeClr val="tx1"/>
                </a:solidFill>
              </a:rPr>
              <a:t> â hwy.</a:t>
            </a:r>
          </a:p>
          <a:p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Dyfyniad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bachog</a:t>
            </a:r>
            <a:r>
              <a:rPr lang="en-GB" sz="2400" b="0" dirty="0">
                <a:solidFill>
                  <a:schemeClr val="tx1"/>
                </a:solidFill>
              </a:rPr>
              <a:t> i </a:t>
            </a:r>
            <a:r>
              <a:rPr lang="en-GB" sz="2400" b="0" dirty="0" err="1">
                <a:solidFill>
                  <a:schemeClr val="tx1"/>
                </a:solidFill>
              </a:rPr>
              <a:t>dynnu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sylw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darllenwyr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/>
              </a:solidFill>
            </a:endParaRPr>
          </a:p>
          <a:p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E0D64-815C-4EA3-8EFF-4AB4B729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16</a:t>
            </a:fld>
            <a:endParaRPr lang="en-GB" dirty="0">
              <a:solidFill>
                <a:srgbClr val="3C3C4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8590DF-23B6-4FBC-9047-1CB02BC05D00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24" name="Graphic 23" descr="Megaphone with solid fill">
              <a:extLst>
                <a:ext uri="{FF2B5EF4-FFF2-40B4-BE49-F238E27FC236}">
                  <a16:creationId xmlns:a16="http://schemas.microsoft.com/office/drawing/2014/main" id="{F7D2A7C8-F095-465F-8EDB-3F126C1EA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Mushroom with solid fill">
              <a:extLst>
                <a:ext uri="{FF2B5EF4-FFF2-40B4-BE49-F238E27FC236}">
                  <a16:creationId xmlns:a16="http://schemas.microsoft.com/office/drawing/2014/main" id="{FA199B57-9FBB-4BAF-B957-73C4CB04E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350BB1DC-1B8A-4195-9A22-B2BC62FF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9C5DF-904E-4511-BABC-A99270B1E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435" y="1744753"/>
            <a:ext cx="3733800" cy="485131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01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73DF-D97C-4CFD-BA6D-19E4437A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Drafftio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postiadau</a:t>
            </a:r>
            <a:r>
              <a:rPr lang="en-GB" b="1" i="0" u="none" strike="noStrike" baseline="0" dirty="0"/>
              <a:t> </a:t>
            </a:r>
            <a:r>
              <a:rPr lang="en-GB" dirty="0"/>
              <a:t>- </a:t>
            </a:r>
            <a:r>
              <a:rPr lang="en-GB" b="1" i="0" u="none" strike="noStrike" baseline="0" dirty="0" err="1"/>
              <a:t>Llunio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sgript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gyfer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postiadau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cyfryngau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cymdeithasol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B2D6-0051-4771-B299-3C50FC284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405" y="1855787"/>
            <a:ext cx="6041048" cy="4525963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Hashnodau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? </a:t>
            </a:r>
            <a:r>
              <a:rPr lang="en-GB" sz="2400" b="0" dirty="0">
                <a:solidFill>
                  <a:schemeClr val="tx1"/>
                </a:solidFill>
              </a:rPr>
              <a:t>Gair </a:t>
            </a:r>
            <a:r>
              <a:rPr lang="en-GB" sz="2400" b="0" dirty="0" err="1">
                <a:solidFill>
                  <a:schemeClr val="tx1"/>
                </a:solidFill>
              </a:rPr>
              <a:t>allweddol</a:t>
            </a:r>
            <a:r>
              <a:rPr lang="en-GB" sz="2400" b="0" dirty="0">
                <a:solidFill>
                  <a:schemeClr val="tx1"/>
                </a:solidFill>
              </a:rPr>
              <a:t> neu </a:t>
            </a:r>
            <a:r>
              <a:rPr lang="en-GB" sz="2400" b="0" dirty="0" err="1">
                <a:solidFill>
                  <a:schemeClr val="tx1"/>
                </a:solidFill>
              </a:rPr>
              <a:t>bwnc</a:t>
            </a:r>
            <a:endParaRPr lang="en-GB" sz="2400" b="0" dirty="0">
              <a:solidFill>
                <a:schemeClr val="tx1"/>
              </a:solidFill>
            </a:endParaRPr>
          </a:p>
          <a:p>
            <a:pPr marL="360363" indent="-360363">
              <a:spcBef>
                <a:spcPts val="0"/>
              </a:spcBef>
            </a:pPr>
            <a:r>
              <a:rPr lang="en-GB" sz="2400" b="0" dirty="0">
                <a:solidFill>
                  <a:schemeClr val="tx1"/>
                </a:solidFill>
              </a:rPr>
              <a:t>	y </a:t>
            </a:r>
            <a:r>
              <a:rPr lang="en-GB" sz="2400" b="0" dirty="0" err="1">
                <a:solidFill>
                  <a:schemeClr val="tx1"/>
                </a:solidFill>
              </a:rPr>
              <a:t>mae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modd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clicio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arnynt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yw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hashnodau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megis</a:t>
            </a:r>
            <a:r>
              <a:rPr lang="en-GB" sz="2400" b="0" dirty="0">
                <a:solidFill>
                  <a:schemeClr val="tx1"/>
                </a:solidFill>
              </a:rPr>
              <a:t> #TwyniTywod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GB" sz="10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12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Byddwch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fachog</a:t>
            </a:r>
            <a:r>
              <a:rPr lang="en-GB" sz="2400" b="0" dirty="0">
                <a:solidFill>
                  <a:schemeClr val="tx1"/>
                </a:solidFill>
              </a:rPr>
              <a:t> - </a:t>
            </a:r>
            <a:r>
              <a:rPr lang="en-GB" sz="2400" b="0" dirty="0" err="1">
                <a:solidFill>
                  <a:schemeClr val="tx1"/>
                </a:solidFill>
              </a:rPr>
              <a:t>Rhy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fyr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bydd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siawns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na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pobl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edrych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postiadau</a:t>
            </a:r>
            <a:r>
              <a:rPr lang="en-GB" sz="2400" b="0" dirty="0">
                <a:solidFill>
                  <a:schemeClr val="tx1"/>
                </a:solidFill>
              </a:rPr>
              <a:t>. </a:t>
            </a:r>
            <a:r>
              <a:rPr lang="en-GB" sz="2400" b="0" dirty="0" err="1">
                <a:solidFill>
                  <a:schemeClr val="tx1"/>
                </a:solidFill>
              </a:rPr>
              <a:t>Rhy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hir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efallai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byddant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agos</a:t>
            </a:r>
            <a:r>
              <a:rPr lang="cy-GB" sz="2400" b="0" dirty="0">
                <a:solidFill>
                  <a:schemeClr val="tx1"/>
                </a:solidFill>
              </a:rPr>
              <a:t>á</a:t>
            </a:r>
            <a:r>
              <a:rPr lang="en-GB" sz="2400" b="0" dirty="0">
                <a:solidFill>
                  <a:schemeClr val="tx1"/>
                </a:solidFill>
              </a:rPr>
              <a:t>u at </a:t>
            </a:r>
            <a:r>
              <a:rPr lang="en-GB" sz="2400" b="0" dirty="0" err="1">
                <a:solidFill>
                  <a:schemeClr val="tx1"/>
                </a:solidFill>
              </a:rPr>
              <a:t>derfyn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geiriau’r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platfform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bydd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gynulleidfa’n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colli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diddordeb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Gall </a:t>
            </a:r>
            <a:r>
              <a:rPr lang="en-GB" sz="2400" b="0" dirty="0" err="1">
                <a:solidFill>
                  <a:schemeClr val="tx1"/>
                </a:solidFill>
              </a:rPr>
              <a:t>toriadau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llinell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helpu</a:t>
            </a:r>
            <a:r>
              <a:rPr lang="en-GB" sz="2400" b="0" dirty="0">
                <a:solidFill>
                  <a:schemeClr val="tx1"/>
                </a:solidFill>
              </a:rPr>
              <a:t> i </a:t>
            </a:r>
            <a:r>
              <a:rPr lang="en-GB" sz="2400" b="0" dirty="0" err="1">
                <a:solidFill>
                  <a:schemeClr val="tx1"/>
                </a:solidFill>
              </a:rPr>
              <a:t>dynnu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sylw</a:t>
            </a:r>
            <a:r>
              <a:rPr lang="en-GB" sz="2400" b="0" dirty="0">
                <a:solidFill>
                  <a:schemeClr val="tx1"/>
                </a:solidFill>
              </a:rPr>
              <a:t> at </a:t>
            </a:r>
            <a:r>
              <a:rPr lang="en-GB" sz="2400" b="0" dirty="0" err="1">
                <a:solidFill>
                  <a:schemeClr val="tx1"/>
                </a:solidFill>
              </a:rPr>
              <a:t>bostiad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drwy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gynyddu’r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uchder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fertigol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gan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wneud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fwy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amlwg</a:t>
            </a:r>
            <a:r>
              <a:rPr lang="en-GB" sz="2400" b="0" dirty="0">
                <a:solidFill>
                  <a:schemeClr val="tx1"/>
                </a:solidFill>
              </a:rPr>
              <a:t> yn y </a:t>
            </a:r>
            <a:r>
              <a:rPr lang="en-GB" sz="2400" b="0" dirty="0" err="1">
                <a:solidFill>
                  <a:schemeClr val="tx1"/>
                </a:solidFill>
              </a:rPr>
              <a:t>ffrwd</a:t>
            </a:r>
            <a:r>
              <a:rPr lang="en-GB" sz="2400" b="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E0D64-815C-4EA3-8EFF-4AB4B729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17</a:t>
            </a:fld>
            <a:endParaRPr lang="en-GB" dirty="0">
              <a:solidFill>
                <a:srgbClr val="3C3C4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CAC6C3-FA93-4D14-A944-DADBE3A52DE1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9" name="Graphic 18" descr="Megaphone with solid fill">
              <a:extLst>
                <a:ext uri="{FF2B5EF4-FFF2-40B4-BE49-F238E27FC236}">
                  <a16:creationId xmlns:a16="http://schemas.microsoft.com/office/drawing/2014/main" id="{5748AE8C-D913-4305-BABB-75B23F910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ushroom with solid fill">
              <a:extLst>
                <a:ext uri="{FF2B5EF4-FFF2-40B4-BE49-F238E27FC236}">
                  <a16:creationId xmlns:a16="http://schemas.microsoft.com/office/drawing/2014/main" id="{5A827D57-5906-45E8-BF38-D7EBE4D9E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9D1200FB-832D-4DAA-A787-CE376597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F3383C-C4ED-44C6-9974-68E937BA6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453" y="1977358"/>
            <a:ext cx="4122703" cy="430438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611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73DF-D97C-4CFD-BA6D-19E4437A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Drafftio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postiadau</a:t>
            </a:r>
            <a:r>
              <a:rPr lang="en-GB" b="1" i="0" u="none" strike="noStrike" baseline="0" dirty="0"/>
              <a:t> </a:t>
            </a:r>
            <a:r>
              <a:rPr lang="en-GB" dirty="0"/>
              <a:t>- </a:t>
            </a:r>
            <a:r>
              <a:rPr lang="en-GB" b="1" i="0" u="none" strike="noStrike" baseline="0" dirty="0" err="1"/>
              <a:t>Llunio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sgript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gyfer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postiadau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cyfryngau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cymdeithasol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B2D6-0051-4771-B299-3C50FC284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405" y="1799005"/>
            <a:ext cx="5980890" cy="4794742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Iaith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b="0" dirty="0">
                <a:solidFill>
                  <a:schemeClr val="tx1"/>
                </a:solidFill>
              </a:rPr>
              <a:t>– </a:t>
            </a:r>
            <a:r>
              <a:rPr lang="en-GB" sz="2200" b="0" dirty="0" err="1">
                <a:solidFill>
                  <a:schemeClr val="tx1"/>
                </a:solidFill>
              </a:rPr>
              <a:t>fyddwch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chi’n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postio’n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ddwyieithog</a:t>
            </a:r>
            <a:r>
              <a:rPr lang="en-GB" sz="2200" b="0" dirty="0">
                <a:solidFill>
                  <a:schemeClr val="tx1"/>
                </a:solidFill>
              </a:rPr>
              <a:t>? </a:t>
            </a:r>
            <a:r>
              <a:rPr lang="en-GB" sz="2200" b="0" dirty="0" err="1">
                <a:solidFill>
                  <a:schemeClr val="tx1"/>
                </a:solidFill>
              </a:rPr>
              <a:t>Postiadau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wahân</a:t>
            </a:r>
            <a:r>
              <a:rPr lang="en-GB" sz="2200" b="0" dirty="0">
                <a:solidFill>
                  <a:schemeClr val="tx1"/>
                </a:solidFill>
              </a:rPr>
              <a:t> i bob </a:t>
            </a:r>
            <a:r>
              <a:rPr lang="en-GB" sz="2200" b="0" dirty="0" err="1">
                <a:solidFill>
                  <a:schemeClr val="tx1"/>
                </a:solidFill>
              </a:rPr>
              <a:t>iaith</a:t>
            </a:r>
            <a:r>
              <a:rPr lang="en-GB" sz="2200" b="0" dirty="0">
                <a:solidFill>
                  <a:schemeClr val="tx1"/>
                </a:solidFill>
              </a:rPr>
              <a:t>?</a:t>
            </a:r>
            <a:endParaRPr lang="en-GB" sz="22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 err="1">
                <a:solidFill>
                  <a:schemeClr val="tx1"/>
                </a:solidFill>
              </a:rPr>
              <a:t>Gwiriadau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trylwyr</a:t>
            </a:r>
            <a:r>
              <a:rPr lang="en-GB" sz="2200" b="0" dirty="0">
                <a:solidFill>
                  <a:schemeClr val="tx1"/>
                </a:solidFill>
              </a:rPr>
              <a:t> – </a:t>
            </a:r>
            <a:r>
              <a:rPr lang="en-GB" sz="2200" b="0" dirty="0" err="1">
                <a:solidFill>
                  <a:schemeClr val="tx1"/>
                </a:solidFill>
              </a:rPr>
              <a:t>Gwnewch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yn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siŵr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fod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eich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hymgyrch</a:t>
            </a:r>
            <a:r>
              <a:rPr lang="en-GB" sz="2200" b="0" dirty="0">
                <a:solidFill>
                  <a:schemeClr val="tx1"/>
                </a:solidFill>
              </a:rPr>
              <a:t> yn </a:t>
            </a:r>
            <a:r>
              <a:rPr lang="en-GB" sz="2200" b="0" dirty="0" err="1">
                <a:solidFill>
                  <a:schemeClr val="tx1"/>
                </a:solidFill>
              </a:rPr>
              <a:t>cyflawni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eich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negeseuon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allweddol</a:t>
            </a:r>
            <a:r>
              <a:rPr lang="en-GB" sz="2200" b="0" dirty="0">
                <a:solidFill>
                  <a:schemeClr val="tx1"/>
                </a:solidFill>
              </a:rPr>
              <a:t>. </a:t>
            </a:r>
            <a:r>
              <a:rPr lang="en-GB" sz="2200" b="0" dirty="0" err="1">
                <a:solidFill>
                  <a:schemeClr val="tx1"/>
                </a:solidFill>
              </a:rPr>
              <a:t>Gwnewch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yn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siŵr</a:t>
            </a:r>
            <a:r>
              <a:rPr lang="en-GB" sz="2200" b="0" dirty="0">
                <a:solidFill>
                  <a:schemeClr val="tx1"/>
                </a:solidFill>
              </a:rPr>
              <a:t>:</a:t>
            </a:r>
          </a:p>
          <a:p>
            <a:pPr marL="901700" lvl="2" indent="-360363"/>
            <a:r>
              <a:rPr lang="en-GB" sz="2200" dirty="0"/>
              <a:t>bod </a:t>
            </a:r>
            <a:r>
              <a:rPr lang="en-GB" sz="2200" dirty="0" err="1"/>
              <a:t>eich</a:t>
            </a:r>
            <a:r>
              <a:rPr lang="en-GB" sz="2200" dirty="0"/>
              <a:t> post yn </a:t>
            </a:r>
            <a:r>
              <a:rPr lang="en-GB" sz="2200" dirty="0" err="1"/>
              <a:t>glir</a:t>
            </a:r>
            <a:endParaRPr lang="en-GB" sz="2200" dirty="0"/>
          </a:p>
          <a:p>
            <a:pPr marL="901700" indent="-360363"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yn </a:t>
            </a:r>
            <a:r>
              <a:rPr lang="en-GB" sz="2200" b="0" dirty="0" err="1">
                <a:solidFill>
                  <a:schemeClr val="tx1"/>
                </a:solidFill>
              </a:rPr>
              <a:t>defnyddio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llai</a:t>
            </a:r>
            <a:r>
              <a:rPr lang="en-GB" sz="2200" b="0" dirty="0">
                <a:solidFill>
                  <a:schemeClr val="tx1"/>
                </a:solidFill>
              </a:rPr>
              <a:t> o </a:t>
            </a:r>
            <a:r>
              <a:rPr lang="en-GB" sz="2200" b="0" dirty="0" err="1">
                <a:solidFill>
                  <a:schemeClr val="tx1"/>
                </a:solidFill>
              </a:rPr>
              <a:t>nodau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na’r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nifer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uchaf</a:t>
            </a:r>
            <a:r>
              <a:rPr lang="en-GB" sz="2200" b="0" dirty="0">
                <a:solidFill>
                  <a:schemeClr val="tx1"/>
                </a:solidFill>
              </a:rPr>
              <a:t> y </a:t>
            </a:r>
            <a:r>
              <a:rPr lang="en-GB" sz="2200" b="0" dirty="0" err="1">
                <a:solidFill>
                  <a:schemeClr val="tx1"/>
                </a:solidFill>
              </a:rPr>
              <a:t>mae’r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platfform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cyfryngau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cymdeithasol</a:t>
            </a:r>
            <a:r>
              <a:rPr lang="en-GB" sz="2200" b="0" dirty="0">
                <a:solidFill>
                  <a:schemeClr val="tx1"/>
                </a:solidFill>
              </a:rPr>
              <a:t> yn </a:t>
            </a:r>
            <a:r>
              <a:rPr lang="en-GB" sz="2200" b="0" dirty="0" err="1">
                <a:solidFill>
                  <a:schemeClr val="tx1"/>
                </a:solidFill>
              </a:rPr>
              <a:t>ei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ganiat</a:t>
            </a:r>
            <a:r>
              <a:rPr lang="cy-GB" sz="2200" b="0" dirty="0">
                <a:solidFill>
                  <a:schemeClr val="tx1"/>
                </a:solidFill>
              </a:rPr>
              <a:t>á</a:t>
            </a:r>
            <a:r>
              <a:rPr lang="en-GB" sz="2200" b="0" dirty="0">
                <a:solidFill>
                  <a:schemeClr val="tx1"/>
                </a:solidFill>
              </a:rPr>
              <a:t>u</a:t>
            </a:r>
          </a:p>
          <a:p>
            <a:pPr marL="901700" indent="-360363"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bod </a:t>
            </a:r>
            <a:r>
              <a:rPr lang="en-GB" sz="2200" b="0" dirty="0" err="1">
                <a:solidFill>
                  <a:schemeClr val="tx1"/>
                </a:solidFill>
              </a:rPr>
              <a:t>yr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arddull</a:t>
            </a:r>
            <a:r>
              <a:rPr lang="en-GB" sz="2200" b="0" dirty="0">
                <a:solidFill>
                  <a:schemeClr val="tx1"/>
                </a:solidFill>
              </a:rPr>
              <a:t>, y </a:t>
            </a:r>
            <a:r>
              <a:rPr lang="en-GB" sz="2200" b="0" dirty="0" err="1">
                <a:solidFill>
                  <a:schemeClr val="tx1"/>
                </a:solidFill>
              </a:rPr>
              <a:t>dôn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a’r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delweddau’n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gweithio</a:t>
            </a:r>
            <a:endParaRPr lang="en-GB" sz="2200" b="0" dirty="0">
              <a:solidFill>
                <a:schemeClr val="tx1"/>
              </a:solidFill>
            </a:endParaRPr>
          </a:p>
          <a:p>
            <a:pPr marL="901700" indent="-360363">
              <a:buFont typeface="Arial" panose="020B0604020202020204" pitchFamily="34" charset="0"/>
              <a:buChar char="•"/>
            </a:pPr>
            <a:r>
              <a:rPr lang="en-GB" sz="2200" b="0" dirty="0" err="1">
                <a:solidFill>
                  <a:schemeClr val="tx1"/>
                </a:solidFill>
              </a:rPr>
              <a:t>fod</a:t>
            </a:r>
            <a:r>
              <a:rPr lang="en-GB" sz="2200" b="0" dirty="0">
                <a:solidFill>
                  <a:schemeClr val="tx1"/>
                </a:solidFill>
              </a:rPr>
              <a:t> y </a:t>
            </a:r>
            <a:r>
              <a:rPr lang="en-GB" sz="2200" b="0" dirty="0" err="1">
                <a:solidFill>
                  <a:schemeClr val="tx1"/>
                </a:solidFill>
              </a:rPr>
              <a:t>ramadeg</a:t>
            </a:r>
            <a:r>
              <a:rPr lang="en-GB" sz="2200" b="0" dirty="0">
                <a:solidFill>
                  <a:schemeClr val="tx1"/>
                </a:solidFill>
              </a:rPr>
              <a:t>, y </a:t>
            </a:r>
            <a:r>
              <a:rPr lang="en-GB" sz="2200" b="0" dirty="0" err="1">
                <a:solidFill>
                  <a:schemeClr val="tx1"/>
                </a:solidFill>
              </a:rPr>
              <a:t>dolenni</a:t>
            </a:r>
            <a:r>
              <a:rPr lang="en-GB" sz="2200" b="0" dirty="0">
                <a:solidFill>
                  <a:schemeClr val="tx1"/>
                </a:solidFill>
              </a:rPr>
              <a:t>, </a:t>
            </a:r>
            <a:r>
              <a:rPr lang="en-GB" sz="2200" b="0" dirty="0" err="1">
                <a:solidFill>
                  <a:schemeClr val="tx1"/>
                </a:solidFill>
              </a:rPr>
              <a:t>yr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hashnodau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a’r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tagiau’n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gywir</a:t>
            </a:r>
            <a:endParaRPr lang="en-GB" sz="22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E0D64-815C-4EA3-8EFF-4AB4B729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18</a:t>
            </a:fld>
            <a:endParaRPr lang="en-GB" dirty="0">
              <a:solidFill>
                <a:srgbClr val="3C3C4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DDDD0A-C85F-4A93-A20E-B9398265E881}"/>
              </a:ext>
            </a:extLst>
          </p:cNvPr>
          <p:cNvGrpSpPr/>
          <p:nvPr/>
        </p:nvGrpSpPr>
        <p:grpSpPr>
          <a:xfrm>
            <a:off x="10366786" y="5966562"/>
            <a:ext cx="1825214" cy="914400"/>
            <a:chOff x="10138469" y="5995988"/>
            <a:chExt cx="1825214" cy="914400"/>
          </a:xfrm>
        </p:grpSpPr>
        <p:pic>
          <p:nvPicPr>
            <p:cNvPr id="18" name="Graphic 17" descr="Megaphone with solid fill">
              <a:extLst>
                <a:ext uri="{FF2B5EF4-FFF2-40B4-BE49-F238E27FC236}">
                  <a16:creationId xmlns:a16="http://schemas.microsoft.com/office/drawing/2014/main" id="{598B4A9B-6BAB-45B1-8111-9F38F05B8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ushroom with solid fill">
              <a:extLst>
                <a:ext uri="{FF2B5EF4-FFF2-40B4-BE49-F238E27FC236}">
                  <a16:creationId xmlns:a16="http://schemas.microsoft.com/office/drawing/2014/main" id="{3150F401-BC9C-4EE5-90E4-D85BDF71B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CA6CE33C-020A-4537-B199-685B1FCC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DD229-8097-4FC5-9BDE-9D80C2F32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726" y="1730193"/>
            <a:ext cx="4178969" cy="466358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633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A1BE-89B6-4581-9FA4-96739D78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900729"/>
          </a:xfrm>
        </p:spPr>
        <p:txBody>
          <a:bodyPr/>
          <a:lstStyle/>
          <a:p>
            <a:r>
              <a:rPr lang="en-GB" i="0" u="none" strike="noStrike" baseline="0" dirty="0" err="1">
                <a:latin typeface="Gotham-Bold"/>
              </a:rPr>
              <a:t>Amserlennu</a:t>
            </a:r>
            <a:r>
              <a:rPr lang="en-GB" i="0" u="none" strike="noStrike" baseline="0" dirty="0">
                <a:latin typeface="Gotham-Bold"/>
              </a:rPr>
              <a:t> </a:t>
            </a:r>
            <a:r>
              <a:rPr lang="en-GB" i="0" u="none" strike="noStrike" baseline="0" dirty="0" err="1">
                <a:latin typeface="Gotham-Bold"/>
              </a:rPr>
              <a:t>eich</a:t>
            </a:r>
            <a:r>
              <a:rPr lang="en-GB" i="0" u="none" strike="noStrike" baseline="0" dirty="0">
                <a:latin typeface="Gotham-Bold"/>
              </a:rPr>
              <a:t> </a:t>
            </a:r>
            <a:r>
              <a:rPr lang="en-GB" i="0" u="none" strike="noStrike" baseline="0" dirty="0" err="1">
                <a:latin typeface="Gotham-Bold"/>
              </a:rPr>
              <a:t>postiadau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69B50-1F7C-409F-82A3-57FE22116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16828"/>
            <a:ext cx="5558400" cy="50349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Am </a:t>
            </a:r>
            <a:r>
              <a:rPr lang="en-GB" sz="2400" b="0" dirty="0" err="1">
                <a:solidFill>
                  <a:schemeClr val="tx1"/>
                </a:solidFill>
              </a:rPr>
              <a:t>ba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hyd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bydd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ymgyrch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rhedeg</a:t>
            </a:r>
            <a:r>
              <a:rPr lang="en-GB" sz="2400" b="0" dirty="0">
                <a:solidFill>
                  <a:schemeClr val="tx1"/>
                </a:solidFill>
              </a:rPr>
              <a:t>? </a:t>
            </a:r>
            <a:r>
              <a:rPr lang="en-GB" sz="2400" b="0" dirty="0" err="1">
                <a:solidFill>
                  <a:schemeClr val="tx1"/>
                </a:solidFill>
              </a:rPr>
              <a:t>Diwrnod</a:t>
            </a:r>
            <a:r>
              <a:rPr lang="en-GB" sz="2400" b="0" dirty="0">
                <a:solidFill>
                  <a:schemeClr val="tx1"/>
                </a:solidFill>
              </a:rPr>
              <a:t>? </a:t>
            </a:r>
            <a:r>
              <a:rPr lang="en-GB" sz="2400" b="0" dirty="0" err="1">
                <a:solidFill>
                  <a:schemeClr val="tx1"/>
                </a:solidFill>
              </a:rPr>
              <a:t>Wythnos</a:t>
            </a:r>
            <a:r>
              <a:rPr lang="en-GB" sz="2400" b="0" dirty="0">
                <a:solidFill>
                  <a:schemeClr val="tx1"/>
                </a:solidFill>
              </a:rPr>
              <a:t>? Mis?</a:t>
            </a:r>
            <a:endParaRPr lang="en-GB" sz="2400" b="0" i="0" u="none" strike="noStrike" baseline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 </a:t>
            </a:r>
            <a:r>
              <a:rPr lang="en-GB" sz="2400" b="0" dirty="0" err="1">
                <a:solidFill>
                  <a:schemeClr val="tx1"/>
                </a:solidFill>
              </a:rPr>
              <a:t>fydd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ymgyrch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rhedeg</a:t>
            </a:r>
            <a:r>
              <a:rPr lang="en-GB" sz="2400" b="0" dirty="0">
                <a:solidFill>
                  <a:schemeClr val="tx1"/>
                </a:solidFill>
              </a:rPr>
              <a:t> yn y </a:t>
            </a:r>
            <a:r>
              <a:rPr lang="en-GB" sz="2400" b="0" dirty="0" err="1">
                <a:solidFill>
                  <a:schemeClr val="tx1"/>
                </a:solidFill>
              </a:rPr>
              <a:t>cyfnod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digwyddiad</a:t>
            </a:r>
            <a:r>
              <a:rPr lang="en-GB" sz="2400" b="0" dirty="0">
                <a:solidFill>
                  <a:schemeClr val="tx1"/>
                </a:solidFill>
              </a:rPr>
              <a:t> neu yn </a:t>
            </a:r>
            <a:r>
              <a:rPr lang="en-GB" sz="2400" b="0" dirty="0" err="1">
                <a:solidFill>
                  <a:schemeClr val="tx1"/>
                </a:solidFill>
              </a:rPr>
              <a:t>ystod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adeg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benodol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o’r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flwyddyn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  <a:endParaRPr lang="en-GB" sz="2400" b="0" i="0" u="none" strike="noStrike" baseline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Pa </a:t>
            </a:r>
            <a:r>
              <a:rPr lang="en-GB" sz="2400" b="0" dirty="0" err="1">
                <a:solidFill>
                  <a:schemeClr val="tx1"/>
                </a:solidFill>
              </a:rPr>
              <a:t>adeg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o’r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dydd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yw’r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gorau</a:t>
            </a:r>
            <a:r>
              <a:rPr lang="en-GB" sz="2400" b="0" dirty="0">
                <a:solidFill>
                  <a:schemeClr val="tx1"/>
                </a:solidFill>
              </a:rPr>
              <a:t> i </a:t>
            </a:r>
            <a:r>
              <a:rPr lang="en-GB" sz="2400" b="0" dirty="0" err="1">
                <a:solidFill>
                  <a:schemeClr val="tx1"/>
                </a:solidFill>
              </a:rPr>
              <a:t>gyrraedd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cynulleidfa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Ydych</a:t>
            </a:r>
            <a:r>
              <a:rPr lang="en-GB" sz="2400" b="0" dirty="0">
                <a:solidFill>
                  <a:schemeClr val="tx1"/>
                </a:solidFill>
              </a:rPr>
              <a:t> chi </a:t>
            </a:r>
            <a:r>
              <a:rPr lang="en-GB" sz="2400" b="0" dirty="0" err="1">
                <a:solidFill>
                  <a:schemeClr val="tx1"/>
                </a:solidFill>
              </a:rPr>
              <a:t>angen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ysgrifennu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amserlen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bostio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 </a:t>
            </a:r>
            <a:r>
              <a:rPr lang="en-GB" sz="2400" b="0" dirty="0" err="1">
                <a:solidFill>
                  <a:schemeClr val="tx1"/>
                </a:solidFill>
              </a:rPr>
              <a:t>fyddwch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chi’n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amseru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postiadau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fel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byddant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cael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gyrru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allan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gan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blatfform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cyfrwng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cymdeithasol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000" b="0" dirty="0">
              <a:solidFill>
                <a:srgbClr val="333333"/>
              </a:solidFill>
            </a:endParaRPr>
          </a:p>
        </p:txBody>
      </p:sp>
      <p:pic>
        <p:nvPicPr>
          <p:cNvPr id="11266" name="Picture 2" descr="Flat Lay Photography of Unfold Book Beside Macbook">
            <a:extLst>
              <a:ext uri="{FF2B5EF4-FFF2-40B4-BE49-F238E27FC236}">
                <a16:creationId xmlns:a16="http://schemas.microsoft.com/office/drawing/2014/main" id="{80C455FE-0EB4-4107-8ECE-8ACD939EF6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888079"/>
            <a:ext cx="5384800" cy="405075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912C-7DDF-4631-9071-AB2DFA58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19</a:t>
            </a:fld>
            <a:endParaRPr lang="en-GB" dirty="0">
              <a:solidFill>
                <a:srgbClr val="3C3C4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DA74B1-2335-424A-8EA5-B04B27381E81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6" name="Graphic 15" descr="Megaphone with solid fill">
              <a:extLst>
                <a:ext uri="{FF2B5EF4-FFF2-40B4-BE49-F238E27FC236}">
                  <a16:creationId xmlns:a16="http://schemas.microsoft.com/office/drawing/2014/main" id="{28D4F24F-DF35-4886-BC95-3D8AA96D7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ushroom with solid fill">
              <a:extLst>
                <a:ext uri="{FF2B5EF4-FFF2-40B4-BE49-F238E27FC236}">
                  <a16:creationId xmlns:a16="http://schemas.microsoft.com/office/drawing/2014/main" id="{D547B40F-5098-4459-A128-3367F13B0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3BA37564-9C91-41C7-887B-3EBBDEEC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8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73AE-E9C6-4D36-8218-AC8F529E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/>
              <a:t>Beth </a:t>
            </a:r>
            <a:r>
              <a:rPr lang="en-GB" b="1" i="0" u="none" strike="noStrike" baseline="0" dirty="0" err="1"/>
              <a:t>yw’r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cyfryngau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cymdeithasol</a:t>
            </a:r>
            <a:r>
              <a:rPr lang="en-GB" b="1" i="0" u="none" strike="noStrike" baseline="0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BCFB5-F4D3-4712-BDF1-FCF939C7E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16832"/>
            <a:ext cx="9909404" cy="45363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ydych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ddeall</a:t>
            </a:r>
            <a:r>
              <a:rPr lang="en-GB" b="0" dirty="0">
                <a:solidFill>
                  <a:schemeClr val="tx1"/>
                </a:solidFill>
              </a:rPr>
              <a:t> o ran y term ‘y </a:t>
            </a:r>
            <a:r>
              <a:rPr lang="en-GB" b="0" dirty="0" err="1">
                <a:solidFill>
                  <a:schemeClr val="tx1"/>
                </a:solidFill>
              </a:rPr>
              <a:t>cyfryngau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cymdeithasol</a:t>
            </a:r>
            <a:r>
              <a:rPr lang="en-GB" b="0" dirty="0">
                <a:solidFill>
                  <a:schemeClr val="tx1"/>
                </a:solidFill>
              </a:rPr>
              <a:t>’?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mae’r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cyfryngau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cymdeithasol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wneud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Pam bod </a:t>
            </a:r>
            <a:r>
              <a:rPr lang="en-GB" b="0" dirty="0" err="1">
                <a:solidFill>
                  <a:schemeClr val="tx1"/>
                </a:solidFill>
              </a:rPr>
              <a:t>pobl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defnyddio’r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cyfryngau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cymdeithasol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Sut </a:t>
            </a:r>
            <a:r>
              <a:rPr lang="en-GB" b="0" dirty="0" err="1">
                <a:solidFill>
                  <a:schemeClr val="tx1"/>
                </a:solidFill>
              </a:rPr>
              <a:t>mae’r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cyfryngau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cymdeithasol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wahanol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anfon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llythyr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manteision</a:t>
            </a:r>
            <a:r>
              <a:rPr lang="en-GB" b="0" dirty="0">
                <a:solidFill>
                  <a:schemeClr val="tx1"/>
                </a:solidFill>
              </a:rPr>
              <a:t> ac </a:t>
            </a:r>
            <a:r>
              <a:rPr lang="en-GB" b="0" dirty="0" err="1">
                <a:solidFill>
                  <a:schemeClr val="tx1"/>
                </a:solidFill>
              </a:rPr>
              <a:t>anfanteision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cyfryngau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cymdeithasol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Allwch</a:t>
            </a:r>
            <a:r>
              <a:rPr lang="en-GB" b="0" dirty="0">
                <a:solidFill>
                  <a:schemeClr val="tx1"/>
                </a:solidFill>
              </a:rPr>
              <a:t> chi </a:t>
            </a:r>
            <a:r>
              <a:rPr lang="en-GB" b="0" dirty="0" err="1">
                <a:solidFill>
                  <a:schemeClr val="tx1"/>
                </a:solidFill>
              </a:rPr>
              <a:t>enwi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unrhyw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offerynnau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phlatfformau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poblogaidd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mewn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perthynas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â’r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cyfryngau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cymdeithasol</a:t>
            </a:r>
            <a:r>
              <a:rPr lang="en-GB" b="0" dirty="0">
                <a:solidFill>
                  <a:schemeClr val="tx1"/>
                </a:solidFill>
              </a:rPr>
              <a:t>?</a:t>
            </a:r>
            <a:endParaRPr lang="en-GB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19C83-01F1-406A-8D53-B261FC72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Graphic 5" descr="Connections with solid fill">
            <a:extLst>
              <a:ext uri="{FF2B5EF4-FFF2-40B4-BE49-F238E27FC236}">
                <a16:creationId xmlns:a16="http://schemas.microsoft.com/office/drawing/2014/main" id="{37C4A8D2-0864-4B3A-8DFB-7BF2A42DD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0236" y="1648060"/>
            <a:ext cx="2553447" cy="25534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8E78E6D-7390-4FB2-BEA0-626D73A98C51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6" name="Graphic 15" descr="Megaphone with solid fill">
              <a:extLst>
                <a:ext uri="{FF2B5EF4-FFF2-40B4-BE49-F238E27FC236}">
                  <a16:creationId xmlns:a16="http://schemas.microsoft.com/office/drawing/2014/main" id="{65FC30F6-DD30-47F0-B953-2E8D04C4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ushroom with solid fill">
              <a:extLst>
                <a:ext uri="{FF2B5EF4-FFF2-40B4-BE49-F238E27FC236}">
                  <a16:creationId xmlns:a16="http://schemas.microsoft.com/office/drawing/2014/main" id="{CFF9C6C2-6F72-4095-BD81-DC36D725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B8B18B9C-DD36-48B1-8EC1-89695DF3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85351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78DE-9CE6-44BF-A963-3872ED1D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/>
              <a:t>Yn </a:t>
            </a:r>
            <a:r>
              <a:rPr lang="en-GB" b="1" i="0" u="none" strike="noStrike" baseline="0" dirty="0" err="1"/>
              <a:t>ystod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ymgyrch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CEF22-CF98-4140-ABA0-EC66CEA5E4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Pryd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fyddwch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chi'n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gwirio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cynnydd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ymgyrch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Pwy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fydd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gwirio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cynnydd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ymgyrch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chemeClr val="tx1"/>
                </a:solidFill>
              </a:rPr>
              <a:t>Pa bostiadau sy’n perfformio orau?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b="0" dirty="0">
                <a:solidFill>
                  <a:schemeClr val="tx1"/>
                </a:solidFill>
              </a:rPr>
              <a:t>A oes unrhyw beth sydd angen i chi ei newid?</a:t>
            </a: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EF4FF-6B87-412B-91E0-3859E528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20</a:t>
            </a:fld>
            <a:endParaRPr lang="en-GB" dirty="0">
              <a:solidFill>
                <a:srgbClr val="3C3C4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D4A5FF-261E-4DD9-882B-2028453DA398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AEEBA611-6BE7-497F-B444-EE8090514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Mushroom with solid fill">
              <a:extLst>
                <a:ext uri="{FF2B5EF4-FFF2-40B4-BE49-F238E27FC236}">
                  <a16:creationId xmlns:a16="http://schemas.microsoft.com/office/drawing/2014/main" id="{EB76C09F-024C-4C20-9020-068533BEC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pic>
        <p:nvPicPr>
          <p:cNvPr id="12292" name="Picture 4" descr="People Inside Room">
            <a:extLst>
              <a:ext uri="{FF2B5EF4-FFF2-40B4-BE49-F238E27FC236}">
                <a16:creationId xmlns:a16="http://schemas.microsoft.com/office/drawing/2014/main" id="{ABBF3072-651A-4EAC-8366-B3E4E190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96" y="1916833"/>
            <a:ext cx="5510604" cy="367373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BB628492-5C92-42C7-91EA-2D1E88E8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782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E6AD-6257-4050-9B93-ED466908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806450"/>
          </a:xfrm>
        </p:spPr>
        <p:txBody>
          <a:bodyPr/>
          <a:lstStyle/>
          <a:p>
            <a:r>
              <a:rPr lang="en-GB" b="1" i="0" u="none" strike="noStrike" baseline="0" dirty="0" err="1"/>
              <a:t>Mesur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llwyddiant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8EA3B-E5BC-4EF9-B77C-1E62A96FF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038" y="1470025"/>
            <a:ext cx="6079451" cy="4525963"/>
          </a:xfrm>
        </p:spPr>
        <p:txBody>
          <a:bodyPr/>
          <a:lstStyle/>
          <a:p>
            <a:r>
              <a:rPr lang="en-GB" sz="2400" dirty="0"/>
              <a:t>Sut </a:t>
            </a:r>
            <a:r>
              <a:rPr lang="en-GB" sz="2400" dirty="0" err="1"/>
              <a:t>fyddwch</a:t>
            </a:r>
            <a:r>
              <a:rPr lang="en-GB" sz="2400" dirty="0"/>
              <a:t> </a:t>
            </a:r>
            <a:r>
              <a:rPr lang="en-GB" sz="2400" dirty="0" err="1"/>
              <a:t>chi’n</a:t>
            </a:r>
            <a:r>
              <a:rPr lang="en-GB" sz="2400" dirty="0"/>
              <a:t> </a:t>
            </a:r>
            <a:r>
              <a:rPr lang="en-GB" sz="2400" dirty="0" err="1"/>
              <a:t>gwybod</a:t>
            </a:r>
            <a:r>
              <a:rPr lang="en-GB" sz="2400" dirty="0"/>
              <a:t> a </a:t>
            </a:r>
            <a:r>
              <a:rPr lang="en-GB" sz="2400" dirty="0" err="1"/>
              <a:t>yw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hymgyrch</a:t>
            </a:r>
            <a:r>
              <a:rPr lang="en-GB" sz="2400" dirty="0"/>
              <a:t> </a:t>
            </a:r>
            <a:r>
              <a:rPr lang="en-GB" sz="2400" dirty="0" err="1"/>
              <a:t>wedi</a:t>
            </a:r>
            <a:r>
              <a:rPr lang="en-GB" sz="2400" dirty="0"/>
              <a:t> bod yn </a:t>
            </a:r>
            <a:r>
              <a:rPr lang="en-GB" sz="2400" dirty="0" err="1"/>
              <a:t>llwyddiannus</a:t>
            </a:r>
            <a:r>
              <a:rPr lang="en-GB" sz="2400" dirty="0"/>
              <a:t>?</a:t>
            </a:r>
          </a:p>
          <a:p>
            <a:endParaRPr lang="en-GB" sz="1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Monitro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nifer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rhyngweithiadau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gafodd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postiadau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e.e.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hoffi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rhannu</a:t>
            </a:r>
            <a:r>
              <a:rPr lang="en-GB" sz="2400" b="0" dirty="0">
                <a:solidFill>
                  <a:schemeClr val="tx1"/>
                </a:solidFill>
              </a:rPr>
              <a:t> a </a:t>
            </a:r>
            <a:r>
              <a:rPr lang="en-GB" sz="2400" b="0" dirty="0" err="1">
                <a:solidFill>
                  <a:schemeClr val="tx1"/>
                </a:solidFill>
              </a:rPr>
              <a:t>gadael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sylwadau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Defnydd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cynyddol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o’r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hashnod</a:t>
            </a:r>
            <a:r>
              <a:rPr lang="en-GB" sz="2400" b="0" i="0" u="none" strike="noStrike" baseline="0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i="0" u="none" strike="noStrike" baseline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</a:rPr>
              <a:t>Cynnydd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nifer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ymweliadau</a:t>
            </a:r>
            <a:r>
              <a:rPr lang="en-GB" sz="2400" b="0" dirty="0">
                <a:solidFill>
                  <a:schemeClr val="tx1"/>
                </a:solidFill>
              </a:rPr>
              <a:t> â </a:t>
            </a:r>
            <a:r>
              <a:rPr lang="en-GB" sz="2400" b="0" dirty="0" err="1">
                <a:solidFill>
                  <a:schemeClr val="tx1"/>
                </a:solidFill>
              </a:rPr>
              <a:t>thudalen</a:t>
            </a:r>
            <a:r>
              <a:rPr lang="en-GB" sz="2400" b="0" dirty="0">
                <a:solidFill>
                  <a:schemeClr val="tx1"/>
                </a:solidFill>
              </a:rPr>
              <a:t> we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Faint o </a:t>
            </a:r>
            <a:r>
              <a:rPr lang="en-GB" sz="2400" b="0" dirty="0" err="1">
                <a:solidFill>
                  <a:schemeClr val="tx1"/>
                </a:solidFill>
              </a:rPr>
              <a:t>ddefnyddwyr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wnaeth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wylio’r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fideo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gafodd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rannu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i="0" u="none" strike="noStrike" baseline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A </a:t>
            </a:r>
            <a:r>
              <a:rPr lang="en-GB" sz="2400" b="0" dirty="0" err="1">
                <a:solidFill>
                  <a:schemeClr val="tx1"/>
                </a:solidFill>
                <a:cs typeface="Arial" panose="020B0604020202020204" pitchFamily="34" charset="0"/>
              </a:rPr>
              <a:t>yw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cs typeface="Arial" panose="020B0604020202020204" pitchFamily="34" charset="0"/>
              </a:rPr>
              <a:t>pobl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cs typeface="Arial" panose="020B0604020202020204" pitchFamily="34" charset="0"/>
              </a:rPr>
              <a:t>wedi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cs typeface="Arial" panose="020B0604020202020204" pitchFamily="34" charset="0"/>
              </a:rPr>
              <a:t>cymryd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cs typeface="Arial" panose="020B0604020202020204" pitchFamily="34" charset="0"/>
              </a:rPr>
              <a:t>camau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cs typeface="Arial" panose="020B0604020202020204" pitchFamily="34" charset="0"/>
              </a:rPr>
              <a:t>ymarferol</a:t>
            </a:r>
            <a:r>
              <a:rPr lang="en-GB" sz="2400" b="0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F39ED-E8B2-45F7-A2D5-9D7EE271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21</a:t>
            </a:fld>
            <a:endParaRPr lang="en-GB" dirty="0">
              <a:solidFill>
                <a:srgbClr val="3C3C41"/>
              </a:solidFill>
            </a:endParaRPr>
          </a:p>
        </p:txBody>
      </p:sp>
      <p:pic>
        <p:nvPicPr>
          <p:cNvPr id="13314" name="Picture 2" descr="Free stock photo of bag, day, ecology">
            <a:extLst>
              <a:ext uri="{FF2B5EF4-FFF2-40B4-BE49-F238E27FC236}">
                <a16:creationId xmlns:a16="http://schemas.microsoft.com/office/drawing/2014/main" id="{E804D0FA-0054-4B65-80C6-7AD64F658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04" y="2400991"/>
            <a:ext cx="5392496" cy="3594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A8EF197-E66D-4AED-82A3-87983B620C75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1B92E549-496A-423F-A878-55C84681B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Mushroom with solid fill">
              <a:extLst>
                <a:ext uri="{FF2B5EF4-FFF2-40B4-BE49-F238E27FC236}">
                  <a16:creationId xmlns:a16="http://schemas.microsoft.com/office/drawing/2014/main" id="{79D46847-ADD4-4907-BB35-0D140362A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923FA162-BBAD-4788-90F3-04BD3A60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079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F4B0-0391-4A3A-9FC3-B85EF9AF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Gwersi</a:t>
            </a:r>
            <a:r>
              <a:rPr lang="en-GB" dirty="0"/>
              <a:t> a </a:t>
            </a:r>
            <a:r>
              <a:rPr lang="en-GB" dirty="0" err="1"/>
              <a:t>ddysgwyd</a:t>
            </a:r>
            <a:r>
              <a:rPr lang="en-GB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834F5-412B-45A3-870B-B71BCDA452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b="0" dirty="0">
                <a:solidFill>
                  <a:schemeClr val="tx1"/>
                </a:solidFill>
              </a:rPr>
              <a:t>Beth </a:t>
            </a:r>
            <a:r>
              <a:rPr lang="en-GB" sz="2400" b="0" dirty="0" err="1">
                <a:solidFill>
                  <a:schemeClr val="tx1"/>
                </a:solidFill>
              </a:rPr>
              <a:t>oedd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llwyddiannau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ymgyrch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endParaRPr lang="en-GB" sz="2400" b="0" dirty="0">
              <a:solidFill>
                <a:schemeClr val="tx1"/>
              </a:solidFill>
            </a:endParaRPr>
          </a:p>
          <a:p>
            <a:r>
              <a:rPr lang="en-GB" sz="2400" b="0" dirty="0">
                <a:solidFill>
                  <a:schemeClr val="tx1"/>
                </a:solidFill>
              </a:rPr>
              <a:t>Beth </a:t>
            </a:r>
            <a:r>
              <a:rPr lang="en-GB" sz="2400" b="0" dirty="0" err="1">
                <a:solidFill>
                  <a:schemeClr val="tx1"/>
                </a:solidFill>
              </a:rPr>
              <a:t>oedd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gwendidau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ymgyrch</a:t>
            </a:r>
            <a:r>
              <a:rPr lang="en-GB" sz="2400" b="0" dirty="0">
                <a:solidFill>
                  <a:schemeClr val="tx1"/>
                </a:solidFill>
              </a:rPr>
              <a:t>?</a:t>
            </a:r>
          </a:p>
          <a:p>
            <a:endParaRPr lang="en-GB" sz="2400" b="0" dirty="0">
              <a:solidFill>
                <a:schemeClr val="tx1"/>
              </a:solidFill>
            </a:endParaRPr>
          </a:p>
          <a:p>
            <a:r>
              <a:rPr lang="en-GB" sz="2400" b="0" dirty="0">
                <a:solidFill>
                  <a:schemeClr val="tx1"/>
                </a:solidFill>
              </a:rPr>
              <a:t>Beth </a:t>
            </a:r>
            <a:r>
              <a:rPr lang="en-GB" sz="2400" b="0" dirty="0" err="1">
                <a:solidFill>
                  <a:schemeClr val="tx1"/>
                </a:solidFill>
              </a:rPr>
              <a:t>fyddech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chi'n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ei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wneud</a:t>
            </a:r>
            <a:r>
              <a:rPr lang="en-GB" sz="2400" b="0" dirty="0">
                <a:solidFill>
                  <a:schemeClr val="tx1"/>
                </a:solidFill>
              </a:rPr>
              <a:t> yn </a:t>
            </a:r>
            <a:r>
              <a:rPr lang="en-GB" sz="2400" b="0" dirty="0" err="1">
                <a:solidFill>
                  <a:schemeClr val="tx1"/>
                </a:solidFill>
              </a:rPr>
              <a:t>wahanol</a:t>
            </a:r>
            <a:r>
              <a:rPr lang="en-GB" sz="2400" b="0" dirty="0">
                <a:solidFill>
                  <a:schemeClr val="tx1"/>
                </a:solidFill>
              </a:rPr>
              <a:t> y </a:t>
            </a:r>
            <a:r>
              <a:rPr lang="en-GB" sz="2400" b="0" dirty="0" err="1">
                <a:solidFill>
                  <a:schemeClr val="tx1"/>
                </a:solidFill>
              </a:rPr>
              <a:t>tro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 err="1">
                <a:solidFill>
                  <a:schemeClr val="tx1"/>
                </a:solidFill>
              </a:rPr>
              <a:t>nesaf</a:t>
            </a:r>
            <a:r>
              <a:rPr lang="en-GB" sz="2400" b="0" dirty="0">
                <a:solidFill>
                  <a:schemeClr val="tx1"/>
                </a:solidFill>
              </a:rPr>
              <a:t>?
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5C30D-8518-42E7-B218-F321323C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22</a:t>
            </a:fld>
            <a:endParaRPr lang="en-GB" dirty="0">
              <a:solidFill>
                <a:srgbClr val="3C3C4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8DBF2E-D1FE-4427-9655-AFE40425EE42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3" name="Graphic 12" descr="Megaphone with solid fill">
              <a:extLst>
                <a:ext uri="{FF2B5EF4-FFF2-40B4-BE49-F238E27FC236}">
                  <a16:creationId xmlns:a16="http://schemas.microsoft.com/office/drawing/2014/main" id="{8FD1FEA0-3002-4E6D-BB50-F37311B0B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Mushroom with solid fill">
              <a:extLst>
                <a:ext uri="{FF2B5EF4-FFF2-40B4-BE49-F238E27FC236}">
                  <a16:creationId xmlns:a16="http://schemas.microsoft.com/office/drawing/2014/main" id="{97B71546-B11A-4ACD-AF43-AC5E67EF9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pic>
        <p:nvPicPr>
          <p:cNvPr id="18438" name="Picture 6" descr="Teacher, Learning, School, Teaching, Classroom">
            <a:extLst>
              <a:ext uri="{FF2B5EF4-FFF2-40B4-BE49-F238E27FC236}">
                <a16:creationId xmlns:a16="http://schemas.microsoft.com/office/drawing/2014/main" id="{AD44E551-901E-4B8B-BB61-5498EE2A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44" y="1916833"/>
            <a:ext cx="5356877" cy="357125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2C733306-8EBB-40F1-BA03-4E83D2CD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412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3C58-B06E-4D15-A5F9-4B7A7AAD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u="none" strike="noStrike" baseline="0" dirty="0"/>
              <a:t>Mae offer a </a:t>
            </a:r>
            <a:r>
              <a:rPr lang="en-GB" i="0" u="none" strike="noStrike" baseline="0" dirty="0" err="1"/>
              <a:t>phlatfformau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poblogaidd</a:t>
            </a:r>
            <a:r>
              <a:rPr lang="en-GB" i="0" u="none" strike="noStrike" baseline="0" dirty="0"/>
              <a:t> y </a:t>
            </a:r>
            <a:r>
              <a:rPr lang="en-GB" i="0" u="none" strike="noStrike" baseline="0" dirty="0" err="1"/>
              <a:t>cyfryngau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cymdeithasol</a:t>
            </a:r>
            <a:r>
              <a:rPr lang="en-GB" i="0" u="none" strike="noStrike" baseline="0" dirty="0"/>
              <a:t> yn </a:t>
            </a:r>
            <a:r>
              <a:rPr lang="en-GB" i="0" u="none" strike="noStrike" baseline="0" dirty="0" err="1"/>
              <a:t>cynnwys</a:t>
            </a:r>
            <a:r>
              <a:rPr lang="en-GB" i="0" u="none" strike="noStrike" baseline="0" dirty="0"/>
              <a:t>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A721A-2512-40A3-9EAC-380296D18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Blogiau</a:t>
            </a:r>
            <a:endParaRPr lang="en-GB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 Facebook</a:t>
            </a: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 Twitter</a:t>
            </a: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 YouTube</a:t>
            </a: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 Vimeo</a:t>
            </a: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 Flickr</a:t>
            </a: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 Instagram</a:t>
            </a: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•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TikTok</a:t>
            </a:r>
            <a:endParaRPr lang="en-GB" b="0" i="0" u="none" strike="noStrik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57C59-DE62-478C-B872-DAF85B28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050" name="Picture 2" descr="Person Holding Turned-on Android Smartphone">
            <a:extLst>
              <a:ext uri="{FF2B5EF4-FFF2-40B4-BE49-F238E27FC236}">
                <a16:creationId xmlns:a16="http://schemas.microsoft.com/office/drawing/2014/main" id="{92EBE942-1E2A-410D-A0F0-86BC56EF0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23" y="2130374"/>
            <a:ext cx="6731374" cy="378773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68E955-31A4-4715-85D5-93486CFABBC5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3" name="Graphic 12" descr="Megaphone with solid fill">
              <a:extLst>
                <a:ext uri="{FF2B5EF4-FFF2-40B4-BE49-F238E27FC236}">
                  <a16:creationId xmlns:a16="http://schemas.microsoft.com/office/drawing/2014/main" id="{4170307D-C9D5-4EB6-9816-9E615F11D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Mushroom with solid fill">
              <a:extLst>
                <a:ext uri="{FF2B5EF4-FFF2-40B4-BE49-F238E27FC236}">
                  <a16:creationId xmlns:a16="http://schemas.microsoft.com/office/drawing/2014/main" id="{7ECD57E2-1E40-42C8-89B4-FB1383C0D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73AE8627-0399-4B5D-A38D-D2AE1705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5163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6A4B-12BE-4DBA-8264-EFD6014E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tasg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BFE4-6619-423E-AED5-EF26F3980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916832"/>
            <a:ext cx="6393206" cy="4536356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Dychmygwch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eich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 bod yn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arbenigwyr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 y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cyfryngau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cymdeithasol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.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 err="1">
                <a:solidFill>
                  <a:schemeClr val="tx1"/>
                </a:solidFill>
              </a:rPr>
              <a:t>Hoffai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‘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cleient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’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dderbyn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cymorth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gynllunio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pharatoi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ymgyrch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dros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cyfryngau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cymdeithasol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er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mwyn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codi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ymwybyddiaeth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fater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neu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bwnc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amgylcheddol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drwy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blatfformau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cyfryngau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cymdeithasol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lleoliad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367EE-C079-46F7-B0E0-8DE920C3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993A03-431A-440D-B45F-8168F3680946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3" name="Graphic 12" descr="Megaphone with solid fill">
              <a:extLst>
                <a:ext uri="{FF2B5EF4-FFF2-40B4-BE49-F238E27FC236}">
                  <a16:creationId xmlns:a16="http://schemas.microsoft.com/office/drawing/2014/main" id="{9373BAAA-CFEE-482A-B756-D0C01224D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Mushroom with solid fill">
              <a:extLst>
                <a:ext uri="{FF2B5EF4-FFF2-40B4-BE49-F238E27FC236}">
                  <a16:creationId xmlns:a16="http://schemas.microsoft.com/office/drawing/2014/main" id="{273F4137-ABDA-486E-9B2F-25124ADB7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pic>
        <p:nvPicPr>
          <p:cNvPr id="4100" name="Picture 4" descr="selective focus photography of woman reading book while sitting at bench">
            <a:extLst>
              <a:ext uri="{FF2B5EF4-FFF2-40B4-BE49-F238E27FC236}">
                <a16:creationId xmlns:a16="http://schemas.microsoft.com/office/drawing/2014/main" id="{54D78622-7BA1-457F-A7E8-3E4B7360B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2034583"/>
            <a:ext cx="4762500" cy="31765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72F35E69-6B04-49E6-B8E1-113FF019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6980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D2E3-3A82-4831-A2DE-EBE66896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66224"/>
            <a:ext cx="8775700" cy="1223963"/>
          </a:xfrm>
        </p:spPr>
        <p:txBody>
          <a:bodyPr/>
          <a:lstStyle/>
          <a:p>
            <a:r>
              <a:rPr lang="en-GB" dirty="0" err="1"/>
              <a:t>Ymchwiliwch</a:t>
            </a:r>
            <a:r>
              <a:rPr lang="en-GB" dirty="0"/>
              <a:t> </a:t>
            </a:r>
            <a:r>
              <a:rPr lang="en-GB" dirty="0" err="1"/>
              <a:t>i'ch</a:t>
            </a:r>
            <a:r>
              <a:rPr lang="en-GB" dirty="0"/>
              <a:t> </a:t>
            </a:r>
            <a:r>
              <a:rPr lang="en-GB" dirty="0" err="1"/>
              <a:t>pwnc</a:t>
            </a:r>
            <a:r>
              <a:rPr lang="en-GB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8DF90-BEA9-4D8C-A285-D0E11F2E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0" y="2003913"/>
            <a:ext cx="11638280" cy="45363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Am </a:t>
            </a:r>
            <a:r>
              <a:rPr lang="en-GB" b="0" dirty="0" err="1">
                <a:solidFill>
                  <a:schemeClr val="tx1"/>
                </a:solidFill>
              </a:rPr>
              <a:t>bwy</a:t>
            </a:r>
            <a:r>
              <a:rPr lang="en-GB" b="0" dirty="0">
                <a:solidFill>
                  <a:schemeClr val="tx1"/>
                </a:solidFill>
              </a:rPr>
              <a:t> neu </a:t>
            </a:r>
            <a:r>
              <a:rPr lang="en-GB" b="0" dirty="0" err="1">
                <a:solidFill>
                  <a:schemeClr val="tx1"/>
                </a:solidFill>
              </a:rPr>
              <a:t>beth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mae’r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ymgyrch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bwy</a:t>
            </a:r>
            <a:r>
              <a:rPr lang="en-GB" b="0" dirty="0">
                <a:solidFill>
                  <a:schemeClr val="tx1"/>
                </a:solidFill>
              </a:rPr>
              <a:t> neu </a:t>
            </a:r>
            <a:r>
              <a:rPr lang="en-GB" b="0" dirty="0" err="1">
                <a:solidFill>
                  <a:schemeClr val="tx1"/>
                </a:solidFill>
              </a:rPr>
              <a:t>beth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mae’n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effeithio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sydd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 neu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hyn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bryd</a:t>
            </a:r>
            <a:r>
              <a:rPr lang="en-GB" b="0" dirty="0">
                <a:solidFill>
                  <a:schemeClr val="tx1"/>
                </a:solidFill>
              </a:rPr>
              <a:t>? Beth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hyn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olygu</a:t>
            </a:r>
            <a:r>
              <a:rPr lang="en-GB" b="0" dirty="0">
                <a:solidFill>
                  <a:schemeClr val="tx1"/>
                </a:solidFill>
              </a:rPr>
              <a:t>? Beth </a:t>
            </a:r>
            <a:r>
              <a:rPr lang="en-GB" b="0" dirty="0" err="1">
                <a:solidFill>
                  <a:schemeClr val="tx1"/>
                </a:solidFill>
              </a:rPr>
              <a:t>yw’r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ffeithiau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allweddol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sydd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, neu </a:t>
            </a:r>
            <a:r>
              <a:rPr lang="en-GB" b="0" dirty="0" err="1">
                <a:solidFill>
                  <a:schemeClr val="tx1"/>
                </a:solidFill>
              </a:rPr>
              <a:t>beth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hyn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bryd</a:t>
            </a:r>
            <a:r>
              <a:rPr lang="en-GB" b="0" dirty="0">
                <a:solidFill>
                  <a:schemeClr val="tx1"/>
                </a:solidFill>
              </a:rPr>
              <a:t>? A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</a:t>
            </a:r>
            <a:r>
              <a:rPr lang="en-GB" b="0" dirty="0">
                <a:solidFill>
                  <a:schemeClr val="tx1"/>
                </a:solidFill>
              </a:rPr>
              <a:t> bod yn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gyfnod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hir</a:t>
            </a:r>
            <a:r>
              <a:rPr lang="en-GB" b="0" dirty="0">
                <a:solidFill>
                  <a:schemeClr val="tx1"/>
                </a:solidFill>
              </a:rPr>
              <a:t>? A </a:t>
            </a:r>
            <a:r>
              <a:rPr lang="en-GB" b="0" dirty="0" err="1">
                <a:solidFill>
                  <a:schemeClr val="tx1"/>
                </a:solidFill>
              </a:rPr>
              <a:t>yw’n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ffenomen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newydd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 err="1">
                <a:solidFill>
                  <a:schemeClr val="tx1"/>
                </a:solidFill>
              </a:rPr>
              <a:t>Ble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? A </a:t>
            </a:r>
            <a:r>
              <a:rPr lang="en-GB" b="0" dirty="0" err="1">
                <a:solidFill>
                  <a:schemeClr val="tx1"/>
                </a:solidFill>
              </a:rPr>
              <a:t>yw’n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fater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lleol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Cenedlaethol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Rhyngwladol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Pam </a:t>
            </a:r>
            <a:r>
              <a:rPr lang="en-GB" b="0" dirty="0" err="1">
                <a:solidFill>
                  <a:schemeClr val="tx1"/>
                </a:solidFill>
              </a:rPr>
              <a:t>mae’n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 neu pam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digwydd</a:t>
            </a:r>
            <a:r>
              <a:rPr lang="en-GB" b="0" dirty="0">
                <a:solidFill>
                  <a:schemeClr val="tx1"/>
                </a:solidFill>
              </a:rPr>
              <a:t>? Pam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angen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cyhoedd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wybod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amdano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Sut </a:t>
            </a:r>
            <a:r>
              <a:rPr lang="en-GB" b="0" dirty="0" err="1">
                <a:solidFill>
                  <a:schemeClr val="tx1"/>
                </a:solidFill>
              </a:rPr>
              <a:t>allwch</a:t>
            </a:r>
            <a:r>
              <a:rPr lang="en-GB" b="0" dirty="0">
                <a:solidFill>
                  <a:schemeClr val="tx1"/>
                </a:solidFill>
              </a:rPr>
              <a:t> chi </a:t>
            </a:r>
            <a:r>
              <a:rPr lang="en-GB" b="0" dirty="0" err="1">
                <a:solidFill>
                  <a:schemeClr val="tx1"/>
                </a:solidFill>
              </a:rPr>
              <a:t>annog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pobl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gymryd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rhan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ymgyrch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Ydych</a:t>
            </a:r>
            <a:r>
              <a:rPr lang="en-GB" b="0" dirty="0">
                <a:solidFill>
                  <a:schemeClr val="tx1"/>
                </a:solidFill>
              </a:rPr>
              <a:t> chi </a:t>
            </a:r>
            <a:r>
              <a:rPr lang="en-GB" b="0" dirty="0" err="1">
                <a:solidFill>
                  <a:schemeClr val="tx1"/>
                </a:solidFill>
              </a:rPr>
              <a:t>eisio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bobl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weithredu</a:t>
            </a:r>
            <a:r>
              <a:rPr lang="en-GB" b="0" dirty="0">
                <a:solidFill>
                  <a:schemeClr val="tx1"/>
                </a:solidFill>
              </a:rPr>
              <a:t>? Dysgu </a:t>
            </a:r>
            <a:r>
              <a:rPr lang="en-GB" b="0" dirty="0" err="1">
                <a:solidFill>
                  <a:schemeClr val="tx1"/>
                </a:solidFill>
              </a:rPr>
              <a:t>rhywbeth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newydd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Newid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harferion</a:t>
            </a:r>
            <a:r>
              <a:rPr lang="en-GB" b="0" dirty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080C6-01E1-471A-976D-CAB1518A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Graphic 5" descr="Desk with solid fill">
            <a:extLst>
              <a:ext uri="{FF2B5EF4-FFF2-40B4-BE49-F238E27FC236}">
                <a16:creationId xmlns:a16="http://schemas.microsoft.com/office/drawing/2014/main" id="{31E5C221-99B5-49EF-8F16-32E3C3B98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5334" y="196456"/>
            <a:ext cx="1941331" cy="194133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16A415B-1E97-47BD-B56F-69FF03851E26}"/>
              </a:ext>
            </a:extLst>
          </p:cNvPr>
          <p:cNvGrpSpPr/>
          <p:nvPr/>
        </p:nvGrpSpPr>
        <p:grpSpPr>
          <a:xfrm>
            <a:off x="10089926" y="5956301"/>
            <a:ext cx="1825214" cy="914400"/>
            <a:chOff x="10138469" y="5995988"/>
            <a:chExt cx="1825214" cy="914400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C69F6BEC-5C2C-48BA-A375-F146D6489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Mushroom with solid fill">
              <a:extLst>
                <a:ext uri="{FF2B5EF4-FFF2-40B4-BE49-F238E27FC236}">
                  <a16:creationId xmlns:a16="http://schemas.microsoft.com/office/drawing/2014/main" id="{6A17C3D4-DBDE-4F19-980E-231C0F438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1D433DD8-B398-4D47-B192-765037B5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637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i="0" u="none" strike="noStrike" baseline="0" dirty="0" err="1"/>
              <a:t>Gosodwch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amcanion</a:t>
            </a:r>
            <a:r>
              <a:rPr lang="en-GB" b="1" i="0" u="none" strike="noStrike" baseline="0" dirty="0"/>
              <a:t> CAMPUS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gyfer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eich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ymgyrch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dros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cyfryngau</a:t>
            </a:r>
            <a:r>
              <a:rPr lang="en-GB" dirty="0"/>
              <a:t> </a:t>
            </a:r>
            <a:r>
              <a:rPr lang="en-GB" b="1" i="0" u="none" strike="noStrike" baseline="0" dirty="0" err="1"/>
              <a:t>cymdeithasol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1" kern="1200" dirty="0" err="1">
                <a:solidFill>
                  <a:schemeClr val="accent1"/>
                </a:solidFill>
              </a:rPr>
              <a:t>Gwnewch</a:t>
            </a:r>
            <a:r>
              <a:rPr lang="en-GB" b="1" kern="1200" dirty="0">
                <a:solidFill>
                  <a:schemeClr val="accent1"/>
                </a:solidFill>
              </a:rPr>
              <a:t> yn </a:t>
            </a:r>
            <a:r>
              <a:rPr lang="en-GB" b="1" kern="1200" dirty="0" err="1">
                <a:solidFill>
                  <a:schemeClr val="accent1"/>
                </a:solidFill>
              </a:rPr>
              <a:t>siŵr</a:t>
            </a:r>
            <a:r>
              <a:rPr lang="en-GB" b="1" kern="1200" dirty="0">
                <a:solidFill>
                  <a:schemeClr val="accent1"/>
                </a:solidFill>
              </a:rPr>
              <a:t> bod </a:t>
            </a:r>
            <a:r>
              <a:rPr lang="en-GB" b="1" kern="1200" dirty="0" err="1">
                <a:solidFill>
                  <a:schemeClr val="accent1"/>
                </a:solidFill>
              </a:rPr>
              <a:t>eich</a:t>
            </a:r>
            <a:r>
              <a:rPr lang="en-GB" b="1" kern="1200" dirty="0">
                <a:solidFill>
                  <a:schemeClr val="accent1"/>
                </a:solidFill>
              </a:rPr>
              <a:t> </a:t>
            </a:r>
            <a:r>
              <a:rPr lang="en-GB" b="1" kern="1200" dirty="0" err="1">
                <a:solidFill>
                  <a:schemeClr val="accent1"/>
                </a:solidFill>
              </a:rPr>
              <a:t>amcanion</a:t>
            </a:r>
            <a:r>
              <a:rPr lang="en-GB" b="1" kern="1200" dirty="0">
                <a:solidFill>
                  <a:schemeClr val="accent1"/>
                </a:solidFill>
              </a:rPr>
              <a:t> yn: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C – </a:t>
            </a:r>
            <a:r>
              <a:rPr lang="en-GB" b="1" i="0" u="none" strike="noStrike" baseline="0" dirty="0" err="1">
                <a:solidFill>
                  <a:schemeClr val="tx1"/>
                </a:solidFill>
              </a:rPr>
              <a:t>Cyflawnadwy</a:t>
            </a:r>
            <a:endParaRPr lang="en-GB" b="1" i="0" u="none" strike="noStrike" baseline="0" dirty="0">
              <a:solidFill>
                <a:schemeClr val="tx1"/>
              </a:solidFill>
            </a:endParaRPr>
          </a:p>
          <a:p>
            <a:pPr algn="l"/>
            <a:endParaRPr lang="en-GB" sz="1200" dirty="0">
              <a:solidFill>
                <a:schemeClr val="tx1"/>
              </a:solidFill>
            </a:endParaRPr>
          </a:p>
          <a:p>
            <a:pPr algn="l"/>
            <a:r>
              <a:rPr lang="en-GB" b="1" i="0" u="none" strike="noStrike" baseline="0" dirty="0">
                <a:solidFill>
                  <a:schemeClr val="tx1"/>
                </a:solidFill>
              </a:rPr>
              <a:t>A - </a:t>
            </a:r>
            <a:r>
              <a:rPr lang="en-GB" b="1" i="0" u="none" strike="noStrike" baseline="0" dirty="0" err="1">
                <a:solidFill>
                  <a:schemeClr val="tx1"/>
                </a:solidFill>
              </a:rPr>
              <a:t>Amser</a:t>
            </a:r>
            <a:r>
              <a:rPr lang="en-GB" b="1" i="0" u="none" strike="noStrike" baseline="0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GB" sz="1200" dirty="0">
              <a:solidFill>
                <a:schemeClr val="tx1"/>
              </a:solidFill>
            </a:endParaRPr>
          </a:p>
          <a:p>
            <a:pPr algn="l"/>
            <a:r>
              <a:rPr lang="en-GB" b="1" i="0" u="none" strike="noStrike" baseline="0" dirty="0">
                <a:solidFill>
                  <a:schemeClr val="tx1"/>
                </a:solidFill>
              </a:rPr>
              <a:t>M – </a:t>
            </a:r>
            <a:r>
              <a:rPr lang="en-GB" b="1" i="0" u="none" strike="noStrike" baseline="0" dirty="0" err="1">
                <a:solidFill>
                  <a:schemeClr val="tx1"/>
                </a:solidFill>
              </a:rPr>
              <a:t>Mesuradwy</a:t>
            </a:r>
            <a:endParaRPr lang="en-GB" b="1" i="0" u="none" strike="noStrike" baseline="0" dirty="0">
              <a:solidFill>
                <a:schemeClr val="tx1"/>
              </a:solidFill>
            </a:endParaRPr>
          </a:p>
          <a:p>
            <a:pPr algn="l"/>
            <a:endParaRPr lang="en-GB" sz="1200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P – </a:t>
            </a:r>
            <a:r>
              <a:rPr lang="en-GB" dirty="0" err="1">
                <a:solidFill>
                  <a:schemeClr val="tx1"/>
                </a:solidFill>
              </a:rPr>
              <a:t>Penodol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sz="1200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P - </a:t>
            </a:r>
            <a:r>
              <a:rPr lang="en-GB" b="1" i="0" u="none" strike="noStrike" baseline="0" dirty="0" err="1">
                <a:solidFill>
                  <a:schemeClr val="tx1"/>
                </a:solidFill>
              </a:rPr>
              <a:t>Perthnasol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5C4D7-91E2-4C84-BD7B-D43F9054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074" name="Picture 2" descr="Selective Focus Photo of Person Writing">
            <a:extLst>
              <a:ext uri="{FF2B5EF4-FFF2-40B4-BE49-F238E27FC236}">
                <a16:creationId xmlns:a16="http://schemas.microsoft.com/office/drawing/2014/main" id="{198B4C88-ABB0-43B1-9B76-F1058E0B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66" y="1969001"/>
            <a:ext cx="5346723" cy="356448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56388C0-5A66-490B-A518-27509FD00076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3" name="Graphic 12" descr="Megaphone with solid fill">
              <a:extLst>
                <a:ext uri="{FF2B5EF4-FFF2-40B4-BE49-F238E27FC236}">
                  <a16:creationId xmlns:a16="http://schemas.microsoft.com/office/drawing/2014/main" id="{9D68597E-E667-4BB8-9606-88E4DB254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Mushroom with solid fill">
              <a:extLst>
                <a:ext uri="{FF2B5EF4-FFF2-40B4-BE49-F238E27FC236}">
                  <a16:creationId xmlns:a16="http://schemas.microsoft.com/office/drawing/2014/main" id="{C1E345F7-30B7-4FA5-A032-C15C01E06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2E306454-9DC6-4DC9-A423-B350AF7D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1518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Gosodwch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amcanion</a:t>
            </a:r>
            <a:r>
              <a:rPr lang="en-GB" b="1" i="0" u="none" strike="noStrike" baseline="0" dirty="0"/>
              <a:t> CAMPUS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gyfer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eich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ymgyrch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dros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cyfryngau</a:t>
            </a:r>
            <a:r>
              <a:rPr lang="en-GB" dirty="0"/>
              <a:t> </a:t>
            </a:r>
            <a:r>
              <a:rPr lang="en-GB" b="1" i="0" u="none" strike="noStrike" baseline="0" dirty="0" err="1"/>
              <a:t>cymdeithasol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1" kern="1200" dirty="0" err="1">
                <a:solidFill>
                  <a:schemeClr val="accent1"/>
                </a:solidFill>
              </a:rPr>
              <a:t>Gwnewch</a:t>
            </a:r>
            <a:r>
              <a:rPr lang="en-GB" b="1" kern="1200" dirty="0">
                <a:solidFill>
                  <a:schemeClr val="accent1"/>
                </a:solidFill>
              </a:rPr>
              <a:t> yn </a:t>
            </a:r>
            <a:r>
              <a:rPr lang="en-GB" b="1" kern="1200" dirty="0" err="1">
                <a:solidFill>
                  <a:schemeClr val="accent1"/>
                </a:solidFill>
              </a:rPr>
              <a:t>siŵr</a:t>
            </a:r>
            <a:r>
              <a:rPr lang="en-GB" b="1" kern="1200" dirty="0">
                <a:solidFill>
                  <a:schemeClr val="accent1"/>
                </a:solidFill>
              </a:rPr>
              <a:t> bod </a:t>
            </a:r>
            <a:r>
              <a:rPr lang="en-GB" b="1" kern="1200" dirty="0" err="1">
                <a:solidFill>
                  <a:schemeClr val="accent1"/>
                </a:solidFill>
              </a:rPr>
              <a:t>eich</a:t>
            </a:r>
            <a:r>
              <a:rPr lang="en-GB" b="1" kern="1200" dirty="0">
                <a:solidFill>
                  <a:schemeClr val="accent1"/>
                </a:solidFill>
              </a:rPr>
              <a:t> </a:t>
            </a:r>
            <a:r>
              <a:rPr lang="en-GB" b="1" kern="1200" dirty="0" err="1">
                <a:solidFill>
                  <a:schemeClr val="accent1"/>
                </a:solidFill>
              </a:rPr>
              <a:t>amcanion</a:t>
            </a:r>
            <a:r>
              <a:rPr lang="en-GB" b="1" kern="1200" dirty="0">
                <a:solidFill>
                  <a:schemeClr val="accent1"/>
                </a:solidFill>
              </a:rPr>
              <a:t> yn:</a:t>
            </a:r>
          </a:p>
          <a:p>
            <a:pPr algn="l"/>
            <a:endParaRPr lang="en-GB" b="1" kern="1200" dirty="0">
              <a:solidFill>
                <a:schemeClr val="tx1"/>
              </a:solidFill>
            </a:endParaRPr>
          </a:p>
          <a:p>
            <a:pPr algn="l"/>
            <a:r>
              <a:rPr lang="en-GB" b="1" i="0" u="none" strike="noStrike" baseline="0" dirty="0" err="1">
                <a:solidFill>
                  <a:schemeClr val="tx1"/>
                </a:solidFill>
              </a:rPr>
              <a:t>Cyflawnadwy</a:t>
            </a:r>
            <a:r>
              <a:rPr lang="en-GB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- Does dim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diben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ceisio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cynllunio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ymgyrch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godi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ymwybyddiaeth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bwysigrwydd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arbed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dŵr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ddiogelu’r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amgylchedd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chyflenwadau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dŵr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ledled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byd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dyfodol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 Er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fod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nod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gwych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byddai’n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anodd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iawn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cyflawni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hyn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 Beth am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geisio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codi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ymwybyddiaeth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ymhlith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rhieni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dysgwyr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gysylltiedig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a’ch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lleoliad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en-GB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en-GB" b="1" i="0" u="none" strike="noStrike" baseline="0" dirty="0" err="1">
                <a:solidFill>
                  <a:schemeClr val="tx1"/>
                </a:solidFill>
              </a:rPr>
              <a:t>Amser</a:t>
            </a:r>
            <a:r>
              <a:rPr lang="en-GB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– A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hyn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ydych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wedi’i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gynllunio’n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gyflawnadwy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amser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sydd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gennych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?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Gosodwch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derfynau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amser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gwblhau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tasgau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AD5AE-3E81-4F0C-A16C-8F193AC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948E9C-4186-44B8-BCEA-456750E9F4EF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0B0D4A57-01CD-4E37-ADC0-529805404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Mushroom with solid fill">
              <a:extLst>
                <a:ext uri="{FF2B5EF4-FFF2-40B4-BE49-F238E27FC236}">
                  <a16:creationId xmlns:a16="http://schemas.microsoft.com/office/drawing/2014/main" id="{C8A21104-A5C9-462E-9FC1-BD47563AC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A2141837-649C-48B5-B2F4-8E9AB74B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  <p:pic>
        <p:nvPicPr>
          <p:cNvPr id="11" name="Graphic 10" descr="Stopwatch 66% with solid fill">
            <a:extLst>
              <a:ext uri="{FF2B5EF4-FFF2-40B4-BE49-F238E27FC236}">
                <a16:creationId xmlns:a16="http://schemas.microsoft.com/office/drawing/2014/main" id="{EDC0E507-6BFE-4831-927F-65C09C6FC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98888" y="4455361"/>
            <a:ext cx="1215189" cy="12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Gosodwch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amcanion</a:t>
            </a:r>
            <a:r>
              <a:rPr lang="en-GB" b="1" i="0" u="none" strike="noStrike" baseline="0" dirty="0"/>
              <a:t> CAMPUS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gyfer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eich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ymgyrch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dros</a:t>
            </a:r>
            <a:r>
              <a:rPr lang="en-GB" b="1" i="0" u="none" strike="noStrike" baseline="0" dirty="0"/>
              <a:t> y </a:t>
            </a:r>
            <a:r>
              <a:rPr lang="en-GB" b="1" i="0" u="none" strike="noStrike" baseline="0" dirty="0" err="1"/>
              <a:t>cyfryngau</a:t>
            </a:r>
            <a:r>
              <a:rPr lang="en-GB" dirty="0"/>
              <a:t> </a:t>
            </a:r>
            <a:r>
              <a:rPr lang="en-GB" b="1" i="0" u="none" strike="noStrike" baseline="0" dirty="0" err="1"/>
              <a:t>cymdeithasol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1" kern="1200" dirty="0" err="1">
                <a:solidFill>
                  <a:schemeClr val="accent1"/>
                </a:solidFill>
              </a:rPr>
              <a:t>Gwnewch</a:t>
            </a:r>
            <a:r>
              <a:rPr lang="en-GB" b="1" kern="1200" dirty="0">
                <a:solidFill>
                  <a:schemeClr val="accent1"/>
                </a:solidFill>
              </a:rPr>
              <a:t> yn </a:t>
            </a:r>
            <a:r>
              <a:rPr lang="en-GB" b="1" kern="1200" dirty="0" err="1">
                <a:solidFill>
                  <a:schemeClr val="accent1"/>
                </a:solidFill>
              </a:rPr>
              <a:t>siŵr</a:t>
            </a:r>
            <a:r>
              <a:rPr lang="en-GB" b="1" kern="1200" dirty="0">
                <a:solidFill>
                  <a:schemeClr val="accent1"/>
                </a:solidFill>
              </a:rPr>
              <a:t> bod </a:t>
            </a:r>
            <a:r>
              <a:rPr lang="en-GB" b="1" kern="1200" dirty="0" err="1">
                <a:solidFill>
                  <a:schemeClr val="accent1"/>
                </a:solidFill>
              </a:rPr>
              <a:t>eich</a:t>
            </a:r>
            <a:r>
              <a:rPr lang="en-GB" b="1" kern="1200" dirty="0">
                <a:solidFill>
                  <a:schemeClr val="accent1"/>
                </a:solidFill>
              </a:rPr>
              <a:t> </a:t>
            </a:r>
            <a:r>
              <a:rPr lang="en-GB" b="1" kern="1200" dirty="0" err="1">
                <a:solidFill>
                  <a:schemeClr val="accent1"/>
                </a:solidFill>
              </a:rPr>
              <a:t>amcanion</a:t>
            </a:r>
            <a:r>
              <a:rPr lang="en-GB" b="1" kern="1200" dirty="0">
                <a:solidFill>
                  <a:schemeClr val="accent1"/>
                </a:solidFill>
              </a:rPr>
              <a:t> yn: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b="1" i="0" u="none" strike="noStrike" baseline="0" dirty="0" err="1">
                <a:solidFill>
                  <a:schemeClr val="tx1"/>
                </a:solidFill>
              </a:rPr>
              <a:t>Mesuradwy</a:t>
            </a:r>
            <a:r>
              <a:rPr lang="en-GB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-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Rydym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am weld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cynnydd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5% yn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nifer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dilynwyr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Twitter.</a:t>
            </a:r>
          </a:p>
          <a:p>
            <a:pPr algn="l"/>
            <a:endParaRPr lang="en-GB" sz="1200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en-GB" b="1" i="0" u="none" strike="noStrike" baseline="0" dirty="0" err="1">
                <a:solidFill>
                  <a:schemeClr val="tx1"/>
                </a:solidFill>
              </a:rPr>
              <a:t>Penodol</a:t>
            </a:r>
            <a:r>
              <a:rPr lang="en-GB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-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Rydym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am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gynnal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ymgyrch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dros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cyfryngau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cymdeithasol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godi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ymwybyddiaeth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bwysigrwydd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arbed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dŵr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helpu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ddiogelu’r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amgylchedd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chyflenwadau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dŵr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dyfodol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GB" sz="1200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en-GB" b="1" i="0" u="none" strike="noStrike" baseline="0" dirty="0" err="1">
                <a:solidFill>
                  <a:schemeClr val="tx1"/>
                </a:solidFill>
              </a:rPr>
              <a:t>Perthnasol</a:t>
            </a:r>
            <a:r>
              <a:rPr lang="en-GB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–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diben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cynnal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ymgyrch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dros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cyfryngau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cymdeithasol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godi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ymwybyddiaeth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fater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neu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bwnc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amgylcheddol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Os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mai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cynllun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codi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ymwybyddiaeth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fwyty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newydd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sy’n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agor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yna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nid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berthnasol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</a:t>
            </a:r>
            <a:endParaRPr lang="en-GB" b="1" kern="1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l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184C-3732-44A6-97CD-7C290839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00B0B1-E4BD-40FA-B34F-9FA1B6EC6B91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4" name="Graphic 13" descr="Megaphone with solid fill">
              <a:extLst>
                <a:ext uri="{FF2B5EF4-FFF2-40B4-BE49-F238E27FC236}">
                  <a16:creationId xmlns:a16="http://schemas.microsoft.com/office/drawing/2014/main" id="{593F596C-A9BA-441B-BB70-44825D11B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Mushroom with solid fill">
              <a:extLst>
                <a:ext uri="{FF2B5EF4-FFF2-40B4-BE49-F238E27FC236}">
                  <a16:creationId xmlns:a16="http://schemas.microsoft.com/office/drawing/2014/main" id="{763BD040-43C1-4E7C-ABD0-90F08BD59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462EEACC-9092-4393-BAD7-D4A4B477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  <p:pic>
        <p:nvPicPr>
          <p:cNvPr id="11" name="Graphic 10" descr="Ruler with solid fill">
            <a:extLst>
              <a:ext uri="{FF2B5EF4-FFF2-40B4-BE49-F238E27FC236}">
                <a16:creationId xmlns:a16="http://schemas.microsoft.com/office/drawing/2014/main" id="{69FC4BF2-C886-4073-9968-A02F32482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0074" y="1916832"/>
            <a:ext cx="1083609" cy="10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BE61-90DB-487D-B112-9F6FA3CA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/>
              <a:t>Negeseuon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allweddol</a:t>
            </a:r>
            <a:r>
              <a:rPr lang="en-GB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A45A-D847-4C79-A53B-DB5ADDB6B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16832"/>
            <a:ext cx="7668708" cy="45363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err="1">
                <a:solidFill>
                  <a:schemeClr val="tx1"/>
                </a:solidFill>
              </a:rPr>
              <a:t>Cryno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b="0" dirty="0" err="1">
                <a:solidFill>
                  <a:schemeClr val="tx1"/>
                </a:solidFill>
              </a:rPr>
              <a:t>Hawdd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deall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Sicrhewch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iaith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gryno</a:t>
            </a:r>
            <a:r>
              <a:rPr lang="en-GB" b="0" dirty="0">
                <a:solidFill>
                  <a:schemeClr val="tx1"/>
                </a:solidFill>
              </a:rPr>
              <a:t>, yn </a:t>
            </a:r>
            <a:r>
              <a:rPr lang="en-GB" b="0" dirty="0" err="1">
                <a:solidFill>
                  <a:schemeClr val="tx1"/>
                </a:solidFill>
              </a:rPr>
              <a:t>broffesiynol</a:t>
            </a:r>
            <a:r>
              <a:rPr lang="en-GB" b="0" dirty="0">
                <a:solidFill>
                  <a:schemeClr val="tx1"/>
                </a:solidFill>
              </a:rPr>
              <a:t> ac yn </a:t>
            </a:r>
            <a:r>
              <a:rPr lang="en-GB" b="0" dirty="0" err="1">
                <a:solidFill>
                  <a:schemeClr val="tx1"/>
                </a:solidFill>
              </a:rPr>
              <a:t>nodi’r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pwynt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gyflym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GB" sz="12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err="1">
                <a:solidFill>
                  <a:schemeClr val="tx1"/>
                </a:solidFill>
              </a:rPr>
              <a:t>Syml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b="0" dirty="0">
                <a:solidFill>
                  <a:schemeClr val="tx1"/>
                </a:solidFill>
              </a:rPr>
              <a:t>Iaith </a:t>
            </a:r>
            <a:r>
              <a:rPr lang="en-GB" b="0" dirty="0" err="1">
                <a:solidFill>
                  <a:schemeClr val="tx1"/>
                </a:solidFill>
              </a:rPr>
              <a:t>syml</a:t>
            </a:r>
            <a:r>
              <a:rPr lang="en-GB" b="0" dirty="0">
                <a:solidFill>
                  <a:schemeClr val="tx1"/>
                </a:solidFill>
              </a:rPr>
              <a:t>; dim </a:t>
            </a:r>
            <a:r>
              <a:rPr lang="en-GB" b="0" dirty="0" err="1">
                <a:solidFill>
                  <a:schemeClr val="tx1"/>
                </a:solidFill>
              </a:rPr>
              <a:t>llawer</a:t>
            </a:r>
            <a:r>
              <a:rPr lang="en-GB" b="0" dirty="0">
                <a:solidFill>
                  <a:schemeClr val="tx1"/>
                </a:solidFill>
              </a:rPr>
              <a:t> o jargon </a:t>
            </a:r>
            <a:r>
              <a:rPr lang="en-GB" b="0" dirty="0" err="1">
                <a:solidFill>
                  <a:schemeClr val="tx1"/>
                </a:solidFill>
              </a:rPr>
              <a:t>nac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acronymau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GB" sz="12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err="1">
                <a:solidFill>
                  <a:schemeClr val="tx1"/>
                </a:solidFill>
              </a:rPr>
              <a:t>Cofiadwy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b="0" dirty="0" err="1">
                <a:solidFill>
                  <a:schemeClr val="tx1"/>
                </a:solidFill>
              </a:rPr>
              <a:t>Hawdd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chofio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a’i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hailadrodd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GB" sz="12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err="1">
                <a:solidFill>
                  <a:schemeClr val="tx1"/>
                </a:solidFill>
              </a:rPr>
              <a:t>Cadarnhaol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b="0" dirty="0" err="1">
                <a:solidFill>
                  <a:schemeClr val="tx1"/>
                </a:solidFill>
              </a:rPr>
              <a:t>Cyflwyno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datrysiadau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ysgogi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camau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gweithredu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lle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problemau</a:t>
            </a:r>
            <a:r>
              <a:rPr lang="en-GB" b="0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A73-67D9-48D6-B3BC-9B3467A6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122" name="Picture 2" descr="Black Dart Hit a Bullseye">
            <a:extLst>
              <a:ext uri="{FF2B5EF4-FFF2-40B4-BE49-F238E27FC236}">
                <a16:creationId xmlns:a16="http://schemas.microsoft.com/office/drawing/2014/main" id="{CE31F4DA-6B44-4C6B-B9CC-EAC40B80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508" y="2663728"/>
            <a:ext cx="3354519" cy="223221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53BCDAF-0D8F-4EFE-83BE-21477E845C2A}"/>
              </a:ext>
            </a:extLst>
          </p:cNvPr>
          <p:cNvGrpSpPr/>
          <p:nvPr/>
        </p:nvGrpSpPr>
        <p:grpSpPr>
          <a:xfrm>
            <a:off x="10138469" y="5995988"/>
            <a:ext cx="1825214" cy="914400"/>
            <a:chOff x="10138469" y="5995988"/>
            <a:chExt cx="1825214" cy="914400"/>
          </a:xfrm>
        </p:grpSpPr>
        <p:pic>
          <p:nvPicPr>
            <p:cNvPr id="13" name="Graphic 12" descr="Megaphone with solid fill">
              <a:extLst>
                <a:ext uri="{FF2B5EF4-FFF2-40B4-BE49-F238E27FC236}">
                  <a16:creationId xmlns:a16="http://schemas.microsoft.com/office/drawing/2014/main" id="{59408668-EDA0-4785-B423-9D1A42FE1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8469" y="599598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Mushroom with solid fill">
              <a:extLst>
                <a:ext uri="{FF2B5EF4-FFF2-40B4-BE49-F238E27FC236}">
                  <a16:creationId xmlns:a16="http://schemas.microsoft.com/office/drawing/2014/main" id="{91D09A83-9FCC-4B66-BB40-40CBACCE8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49283" y="5995988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425C2097-4042-454D-A38E-A1996A1C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3031" y="40414"/>
            <a:ext cx="5077925" cy="312084"/>
          </a:xfrm>
        </p:spPr>
        <p:txBody>
          <a:bodyPr/>
          <a:lstStyle/>
          <a:p>
            <a:r>
              <a:rPr lang="en-GB" sz="1000" i="0" u="none" strike="noStrike" baseline="0" dirty="0" err="1"/>
              <a:t>Ymgyrchu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dros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fyd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natur</a:t>
            </a:r>
            <a:r>
              <a:rPr lang="en-GB" sz="1000" i="0" u="none" strike="noStrike" baseline="0" dirty="0"/>
              <a:t> – </a:t>
            </a:r>
            <a:r>
              <a:rPr lang="en-GB" sz="1000" i="0" u="none" strike="noStrike" baseline="0" dirty="0" err="1"/>
              <a:t>Cynnal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ymgyrch</a:t>
            </a:r>
            <a:r>
              <a:rPr lang="en-GB" sz="1000" dirty="0"/>
              <a:t> </a:t>
            </a:r>
            <a:r>
              <a:rPr lang="en-GB" sz="1000" i="0" u="none" strike="noStrike" baseline="0" dirty="0" err="1"/>
              <a:t>ar</a:t>
            </a:r>
            <a:r>
              <a:rPr lang="en-GB" sz="1000" i="0" u="none" strike="noStrike" baseline="0" dirty="0"/>
              <a:t> y </a:t>
            </a:r>
            <a:r>
              <a:rPr lang="en-GB" sz="1000" i="0" u="none" strike="noStrike" baseline="0" dirty="0" err="1"/>
              <a:t>cyfryngau</a:t>
            </a:r>
            <a:r>
              <a:rPr lang="en-GB" sz="1000" i="0" u="none" strike="noStrike" baseline="0" dirty="0"/>
              <a:t> </a:t>
            </a:r>
            <a:r>
              <a:rPr lang="en-GB" sz="1000" i="0" u="none" strike="noStrike" baseline="0" dirty="0" err="1"/>
              <a:t>cymdeithasol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106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RW PPT 2010 Final">
  <a:themeElements>
    <a:clrScheme name="NRW colours">
      <a:dk1>
        <a:sysClr val="windowText" lastClr="000000"/>
      </a:dk1>
      <a:lt1>
        <a:sysClr val="window" lastClr="FFFFFF"/>
      </a:lt1>
      <a:dk2>
        <a:srgbClr val="3C3C41"/>
      </a:dk2>
      <a:lt2>
        <a:srgbClr val="FFFFFF"/>
      </a:lt2>
      <a:accent1>
        <a:srgbClr val="0091A5"/>
      </a:accent1>
      <a:accent2>
        <a:srgbClr val="2D962D"/>
      </a:accent2>
      <a:accent3>
        <a:srgbClr val="005541"/>
      </a:accent3>
      <a:accent4>
        <a:srgbClr val="82D2F0"/>
      </a:accent4>
      <a:accent5>
        <a:srgbClr val="3C3C41"/>
      </a:accent5>
      <a:accent6>
        <a:srgbClr val="95959D"/>
      </a:accent6>
      <a:hlink>
        <a:srgbClr val="82D2F0"/>
      </a:hlink>
      <a:folHlink>
        <a:srgbClr val="95959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wr / Water">
      <a:srgbClr val="0091A5"/>
    </a:custClr>
    <a:custClr name="Awyr / Air">
      <a:srgbClr val="82D2F0"/>
    </a:custClr>
    <a:custClr name="Bywyd gwyllt / Wildlife">
      <a:srgbClr val="2D962D"/>
    </a:custClr>
    <a:custClr name="Tir / Land">
      <a:srgbClr val="005541"/>
    </a:custClr>
    <a:custClr name="Llwyd / grey">
      <a:srgbClr val="3C3C41"/>
    </a:custClr>
  </a:custClrLst>
  <a:extLst>
    <a:ext uri="{05A4C25C-085E-4340-85A3-A5531E510DB2}">
      <thm15:themeFamily xmlns:thm15="http://schemas.microsoft.com/office/thememl/2012/main" name="NRW Careers Powerpoint new.potx" id="{4D2FCC45-9375-40F3-83DD-BBDBAAE1DA9F}" vid="{EE16A186-36FB-458B-B077-B406BF8831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CC xmlns="859f7ad6-93f6-4205-b62b-a17f28acbbac" xsi:nil="true"/>
    <From1 xmlns="859f7ad6-93f6-4205-b62b-a17f28acbbac" xsi:nil="true"/>
    <Date_x0020_Received xmlns="859f7ad6-93f6-4205-b62b-a17f28acbbac" xsi:nil="true"/>
    <CC xmlns="859f7ad6-93f6-4205-b62b-a17f28acbbac" xsi:nil="true"/>
    <Date_x0020_Sent xmlns="859f7ad6-93f6-4205-b62b-a17f28acbbac" xsi:nil="true"/>
    <To xmlns="859f7ad6-93f6-4205-b62b-a17f28acbbac" xsi:nil="true"/>
    <Submitter xmlns="859f7ad6-93f6-4205-b62b-a17f28acbbac">
      <UserInfo>
        <DisplayName/>
        <AccountId xsi:nil="true"/>
        <AccountType/>
      </UserInfo>
    </Submitter>
    <_dlc_DocId xmlns="9be56660-2c31-41ef-bc00-23e72f632f2a">ACCE-732857244-114</_dlc_DocId>
    <_dlc_DocIdUrl xmlns="9be56660-2c31-41ef-bc00-23e72f632f2a">
      <Url>https://cyfoethnaturiolcymru.sharepoint.com/teams/are/esd/apr/_layouts/15/DocIdRedir.aspx?ID=ACCE-732857244-114</Url>
      <Description>ACCE-732857244-114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-mail Submission" ma:contentTypeID="0x010100A5AA0B2AC82E5D49ADD40D875C5BAE3B009F1C630BF92C3649A21AF7D063B8B07B" ma:contentTypeVersion="86" ma:contentTypeDescription="Standard Content Type for the Repstor Email Plugin for Outlook" ma:contentTypeScope="" ma:versionID="0efd6c10294c8eb321d31ceb8050a13f">
  <xsd:schema xmlns:xsd="http://www.w3.org/2001/XMLSchema" xmlns:xs="http://www.w3.org/2001/XMLSchema" xmlns:p="http://schemas.microsoft.com/office/2006/metadata/properties" xmlns:ns2="859f7ad6-93f6-4205-b62b-a17f28acbbac" xmlns:ns4="9be56660-2c31-41ef-bc00-23e72f632f2a" targetNamespace="http://schemas.microsoft.com/office/2006/metadata/properties" ma:root="true" ma:fieldsID="0e3403b291ab147c01dcdebd7b2bca61" ns2:_="" ns4:_="">
    <xsd:import namespace="859f7ad6-93f6-4205-b62b-a17f28acbbac"/>
    <xsd:import namespace="9be56660-2c31-41ef-bc00-23e72f632f2a"/>
    <xsd:element name="properties">
      <xsd:complexType>
        <xsd:sequence>
          <xsd:element name="documentManagement">
            <xsd:complexType>
              <xsd:all>
                <xsd:element ref="ns2:From1" minOccurs="0"/>
                <xsd:element ref="ns2:To" minOccurs="0"/>
                <xsd:element ref="ns2:CC" minOccurs="0"/>
                <xsd:element ref="ns2:BCC" minOccurs="0"/>
                <xsd:element ref="ns2:Date_x0020_Sent" minOccurs="0"/>
                <xsd:element ref="ns2:Date_x0020_Received" minOccurs="0"/>
                <xsd:element ref="ns2:Submitter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f7ad6-93f6-4205-b62b-a17f28acbbac" elementFormDefault="qualified">
    <xsd:import namespace="http://schemas.microsoft.com/office/2006/documentManagement/types"/>
    <xsd:import namespace="http://schemas.microsoft.com/office/infopath/2007/PartnerControls"/>
    <xsd:element name="From1" ma:index="8" nillable="true" ma:displayName="From" ma:internalName="From1">
      <xsd:simpleType>
        <xsd:restriction base="dms:Text">
          <xsd:maxLength value="255"/>
        </xsd:restriction>
      </xsd:simpleType>
    </xsd:element>
    <xsd:element name="To" ma:index="10" nillable="true" ma:displayName="To" ma:internalName="To">
      <xsd:simpleType>
        <xsd:restriction base="dms:Text">
          <xsd:maxLength value="255"/>
        </xsd:restriction>
      </xsd:simpleType>
    </xsd:element>
    <xsd:element name="CC" ma:index="11" nillable="true" ma:displayName="CC" ma:internalName="CC" ma:readOnly="false">
      <xsd:simpleType>
        <xsd:restriction base="dms:Note">
          <xsd:maxLength value="255"/>
        </xsd:restriction>
      </xsd:simpleType>
    </xsd:element>
    <xsd:element name="BCC" ma:index="12" nillable="true" ma:displayName="BCC" ma:internalName="BCC" ma:readOnly="false">
      <xsd:simpleType>
        <xsd:restriction base="dms:Note">
          <xsd:maxLength value="255"/>
        </xsd:restriction>
      </xsd:simpleType>
    </xsd:element>
    <xsd:element name="Date_x0020_Sent" ma:index="13" nillable="true" ma:displayName="Date Sent" ma:format="DateTime" ma:internalName="Date_x0020_Sent">
      <xsd:simpleType>
        <xsd:restriction base="dms:DateTime"/>
      </xsd:simpleType>
    </xsd:element>
    <xsd:element name="Date_x0020_Received" ma:index="14" nillable="true" ma:displayName="Date Received" ma:format="DateTime" ma:internalName="Date_x0020_Received">
      <xsd:simpleType>
        <xsd:restriction base="dms:DateTime"/>
      </xsd:simpleType>
    </xsd:element>
    <xsd:element name="Submitter" ma:index="15" nillable="true" ma:displayName="Submitter" ma:list="UserInfo" ma:SharePointGroup="0" ma:internalName="Submitt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56660-2c31-41ef-bc00-23e72f632f2a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9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78499d3b-94a8-4059-8763-489d4400b14a" ContentTypeId="0x010100A5AA0B2AC82E5D49ADD40D875C5BAE3B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543D987-7CEC-4F1B-ACD5-8422B7B04AF4}">
  <ds:schemaRefs>
    <ds:schemaRef ds:uri="9be56660-2c31-41ef-bc00-23e72f632f2a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59f7ad6-93f6-4205-b62b-a17f28acbbac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08F30A-2B79-4066-A4C4-985B6AD99F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70DFF9-A1E7-4881-BD1F-0CCC4F27643F}"/>
</file>

<file path=customXml/itemProps4.xml><?xml version="1.0" encoding="utf-8"?>
<ds:datastoreItem xmlns:ds="http://schemas.openxmlformats.org/officeDocument/2006/customXml" ds:itemID="{B4AAFA09-904A-4BB3-BF39-A2DC22ABE89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634151CB-8F64-46E8-886D-9D180E45DDD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1607</Words>
  <Application>Microsoft Office PowerPoint</Application>
  <PresentationFormat>Widescreen</PresentationFormat>
  <Paragraphs>220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Gotham-Bold</vt:lpstr>
      <vt:lpstr>Wingdings</vt:lpstr>
      <vt:lpstr>NRW PPT 2010 Final</vt:lpstr>
      <vt:lpstr>   Ymgyrchu dros fyd natur –  Rhedeg ymgyrch ar y  cyfryngau cymdeithasol     </vt:lpstr>
      <vt:lpstr>Beth yw’r cyfryngau cymdeithasol?</vt:lpstr>
      <vt:lpstr>Mae offer a phlatfformau poblogaidd y cyfryngau cymdeithasol yn cynnwys:</vt:lpstr>
      <vt:lpstr>Eich tasg</vt:lpstr>
      <vt:lpstr>Ymchwiliwch i'ch pwnc
</vt:lpstr>
      <vt:lpstr>Gosodwch amcanion CAMPUS ar gyfer eich ymgyrch dros y cyfryngau cymdeithasol</vt:lpstr>
      <vt:lpstr>Gosodwch amcanion CAMPUS ar gyfer eich ymgyrch dros y cyfryngau cymdeithasol</vt:lpstr>
      <vt:lpstr>Gosodwch amcanion CAMPUS ar gyfer eich ymgyrch dros y cyfryngau cymdeithasol</vt:lpstr>
      <vt:lpstr>Negeseuon allweddol:</vt:lpstr>
      <vt:lpstr>Pwy yw’r gynulleidfa darged?</vt:lpstr>
      <vt:lpstr>Risgiau/Heriau</vt:lpstr>
      <vt:lpstr>Dewis platfform y cyfryngau cymdeithasol</vt:lpstr>
      <vt:lpstr>Bydd ymgyrch lwyddiannus yn gwneud y canlynol: </vt:lpstr>
      <vt:lpstr>Tôn – Sut bydd y gynulleidfa’n ymateb i’r ymgyrch?</vt:lpstr>
      <vt:lpstr>Drafftio postiadau - arddulliau a thechnegau gweledol</vt:lpstr>
      <vt:lpstr>Drafftio postiadau - Llunio sgript ar gyfer postiadau ar y cyfryngau cymdeithasol</vt:lpstr>
      <vt:lpstr>Drafftio postiadau - Llunio sgript ar gyfer postiadau ar y cyfryngau cymdeithasol</vt:lpstr>
      <vt:lpstr>Drafftio postiadau - Llunio sgript ar gyfer postiadau ar y cyfryngau cymdeithasol</vt:lpstr>
      <vt:lpstr>Amserlennu eich postiadau</vt:lpstr>
      <vt:lpstr>Yn ystod yr ymgyrch</vt:lpstr>
      <vt:lpstr>Mesur llwyddiant</vt:lpstr>
      <vt:lpstr>Gwersi a ddysgwyd?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Natural Childhood</dc:title>
  <dc:creator>Clarke, Karen</dc:creator>
  <cp:lastModifiedBy>Hughes, Ffion</cp:lastModifiedBy>
  <cp:revision>8</cp:revision>
  <dcterms:created xsi:type="dcterms:W3CDTF">2020-12-15T11:59:18Z</dcterms:created>
  <dcterms:modified xsi:type="dcterms:W3CDTF">2022-03-02T06:26:17Z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0x010100A5AA0B2AC82E5D49ADD40D875C5BAE3B009F1C630BF92C3649A21AF7D063B8B07B</vt:lpwstr>
  </property>
  <property fmtid="{D5CDD505-2E9C-101B-9397-08002B2CF9AE}" pid="3" name="_dlc_DocIdItemGuid">
    <vt:lpwstr>f2029539-56d8-4946-9229-275280c82cad</vt:lpwstr>
  </property>
</Properties>
</file>